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handoutMasterIdLst>
    <p:handoutMasterId r:id="rId43"/>
  </p:handoutMasterIdLst>
  <p:sldIdLst>
    <p:sldId id="256" r:id="rId3"/>
    <p:sldId id="273" r:id="rId4"/>
    <p:sldId id="312" r:id="rId5"/>
    <p:sldId id="274" r:id="rId6"/>
    <p:sldId id="275" r:id="rId7"/>
    <p:sldId id="278" r:id="rId8"/>
    <p:sldId id="276" r:id="rId9"/>
    <p:sldId id="277" r:id="rId10"/>
    <p:sldId id="279" r:id="rId11"/>
    <p:sldId id="280" r:id="rId12"/>
    <p:sldId id="281" r:id="rId13"/>
    <p:sldId id="282" r:id="rId14"/>
    <p:sldId id="308" r:id="rId15"/>
    <p:sldId id="283" r:id="rId16"/>
    <p:sldId id="284" r:id="rId17"/>
    <p:sldId id="286" r:id="rId18"/>
    <p:sldId id="287" r:id="rId19"/>
    <p:sldId id="313" r:id="rId20"/>
    <p:sldId id="288" r:id="rId21"/>
    <p:sldId id="290" r:id="rId22"/>
    <p:sldId id="291" r:id="rId24"/>
    <p:sldId id="292" r:id="rId25"/>
    <p:sldId id="293" r:id="rId26"/>
    <p:sldId id="297" r:id="rId27"/>
    <p:sldId id="294" r:id="rId28"/>
    <p:sldId id="298" r:id="rId29"/>
    <p:sldId id="315" r:id="rId30"/>
    <p:sldId id="317" r:id="rId31"/>
    <p:sldId id="295" r:id="rId32"/>
    <p:sldId id="296" r:id="rId33"/>
    <p:sldId id="299" r:id="rId34"/>
    <p:sldId id="314" r:id="rId35"/>
    <p:sldId id="300" r:id="rId36"/>
    <p:sldId id="301" r:id="rId37"/>
    <p:sldId id="302" r:id="rId38"/>
    <p:sldId id="303" r:id="rId39"/>
    <p:sldId id="304" r:id="rId40"/>
    <p:sldId id="306" r:id="rId41"/>
    <p:sldId id="307" r:id="rId4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583" autoAdjust="0"/>
  </p:normalViewPr>
  <p:slideViewPr>
    <p:cSldViewPr>
      <p:cViewPr varScale="1">
        <p:scale>
          <a:sx n="57" d="100"/>
          <a:sy n="57" d="100"/>
        </p:scale>
        <p:origin x="2194" y="53"/>
      </p:cViewPr>
      <p:guideLst>
        <p:guide orient="horz" pos="2160"/>
        <p:guide pos="2880"/>
      </p:guideLst>
    </p:cSldViewPr>
  </p:slideViewPr>
  <p:outlineViewPr>
    <p:cViewPr>
      <p:scale>
        <a:sx n="33" d="100"/>
        <a:sy n="33" d="100"/>
      </p:scale>
      <p:origin x="0" y="1062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zh-CN" altLang="zh-CN"/>
          </a:p>
        </p:txBody>
      </p:sp>
      <p:sp>
        <p:nvSpPr>
          <p:cNvPr id="30723"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zh-CN" altLang="zh-CN"/>
          </a:p>
        </p:txBody>
      </p:sp>
      <p:sp>
        <p:nvSpPr>
          <p:cNvPr id="30724"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zh-CN" altLang="zh-CN"/>
          </a:p>
        </p:txBody>
      </p:sp>
      <p:sp>
        <p:nvSpPr>
          <p:cNvPr id="30725"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FD16E7C5-1558-42A2-82E2-A8FCF6DBC922}" type="slidenum">
              <a:rPr lang="en-US" altLang="zh-CN"/>
            </a:fld>
            <a:endParaRPr lang="en-US" altLang="zh-CN"/>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zh-CN" altLang="zh-CN"/>
          </a:p>
        </p:txBody>
      </p:sp>
      <p:sp>
        <p:nvSpPr>
          <p:cNvPr id="11267"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zh-CN" altLang="zh-CN"/>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9"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1270"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zh-CN" altLang="zh-CN"/>
          </a:p>
        </p:txBody>
      </p:sp>
      <p:sp>
        <p:nvSpPr>
          <p:cNvPr id="11271"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7C578547-67AE-42B0-AD6C-2E9EF534AB40}" type="slidenum">
              <a:rPr lang="en-US" altLang="zh-CN"/>
            </a:fld>
            <a:endParaRPr lang="en-US" altLang="zh-CN"/>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虹膜：是光圈</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调整入眼光线量</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也可以改变景深</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a:t>
            </a:r>
            <a:br>
              <a:rPr lang="zh-CN" altLang="en-US" dirty="0"/>
            </a:b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瞳孔：就是光圈中间的透光孔</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入眼光路的中心线穿过</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a:t>
            </a:r>
            <a:br>
              <a:rPr lang="zh-CN" altLang="en-US" dirty="0"/>
            </a:b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角膜：是镜头最前面那个透镜</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因为直接与空气接触</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是人眼屈光力最大的透明间质</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a:t>
            </a:r>
            <a:br>
              <a:rPr lang="zh-CN" altLang="en-US" dirty="0"/>
            </a:b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晶状体：是单反相机镜头的调节环</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作用是是远近物像都清晰在眼底成像</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a:t>
            </a:r>
            <a:br>
              <a:rPr lang="zh-CN" altLang="en-US" dirty="0"/>
            </a:b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巩膜：相当于相机的外壳</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保证眼球内容物的完整安全</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同时是遮光材料的一部分（内表面相邻的色素层也是遮光的）</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a:t>
            </a:r>
            <a:br>
              <a:rPr lang="zh-CN" altLang="en-US" dirty="0"/>
            </a:b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视网膜：相当于底片</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富有感光细胞和神经传导通道</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a:t>
            </a:r>
            <a:br>
              <a:rPr lang="zh-CN" altLang="en-US" dirty="0"/>
            </a:b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玻璃体：相当于照相机中空腔隙的空气</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但玻璃体是胶状透明物</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没有屈光作用</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a:t>
            </a:r>
            <a:br>
              <a:rPr lang="zh-CN" altLang="en-US" dirty="0"/>
            </a:br>
            <a:endParaRPr lang="zh-CN" altLang="en-US" dirty="0"/>
          </a:p>
        </p:txBody>
      </p:sp>
      <p:sp>
        <p:nvSpPr>
          <p:cNvPr id="4" name="灯片编号占位符 3"/>
          <p:cNvSpPr>
            <a:spLocks noGrp="1"/>
          </p:cNvSpPr>
          <p:nvPr>
            <p:ph type="sldNum" sz="quarter" idx="10"/>
          </p:nvPr>
        </p:nvSpPr>
        <p:spPr/>
        <p:txBody>
          <a:bodyPr/>
          <a:lstStyle/>
          <a:p>
            <a:fld id="{7C578547-67AE-42B0-AD6C-2E9EF534AB40}"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C578547-67AE-42B0-AD6C-2E9EF534AB40}" type="slidenum">
              <a:rPr lang="en-US" altLang="zh-CN"/>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http://cs.brown.edu/courses/cs123/demos/combined_colormixing/index.html</a:t>
            </a:r>
            <a:endParaRPr lang="zh-CN" altLang="en-US"/>
          </a:p>
        </p:txBody>
      </p:sp>
      <p:sp>
        <p:nvSpPr>
          <p:cNvPr id="4" name="灯片编号占位符 3"/>
          <p:cNvSpPr>
            <a:spLocks noGrp="1"/>
          </p:cNvSpPr>
          <p:nvPr>
            <p:ph type="sldNum" sz="quarter" idx="5"/>
          </p:nvPr>
        </p:nvSpPr>
        <p:spPr/>
        <p:txBody>
          <a:bodyPr/>
          <a:lstStyle/>
          <a:p>
            <a:fld id="{7C578547-67AE-42B0-AD6C-2E9EF534AB40}"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4"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a:p>
        </p:txBody>
      </p:sp>
      <p:sp>
        <p:nvSpPr>
          <p:cNvPr id="6" name="Rectangle 4"/>
          <p:cNvSpPr>
            <a:spLocks noGrp="1" noChangeArrowheads="1"/>
          </p:cNvSpPr>
          <p:nvPr>
            <p:ph type="sldNum" sz="quarter" idx="10"/>
          </p:nvPr>
        </p:nvSpPr>
        <p:spPr/>
        <p:txBody>
          <a:bodyPr/>
          <a:lstStyle>
            <a:lvl2pPr lvl="1">
              <a:defRPr/>
            </a:lvl2pPr>
          </a:lstStyle>
          <a:p>
            <a:pPr lvl="1"/>
            <a:fld id="{978A80FE-85DA-4934-AF44-7CDD0186166F}" type="slidenum">
              <a:rPr lang="es-ES"/>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Title and Vertical Text">
    <p:spTree>
      <p:nvGrpSpPr>
        <p:cNvPr id="1" name=""/>
        <p:cNvGrpSpPr/>
        <p:nvPr/>
      </p:nvGrpSpPr>
      <p:grpSpPr>
        <a:xfrm>
          <a:off x="0" y="0"/>
          <a:ext cx="0" cy="0"/>
          <a:chOff x="0" y="0"/>
          <a:chExt cx="0" cy="0"/>
        </a:xfrm>
      </p:grpSpPr>
      <p:sp>
        <p:nvSpPr>
          <p:cNvPr id="4"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Rectangle 4"/>
          <p:cNvSpPr>
            <a:spLocks noGrp="1" noChangeArrowheads="1"/>
          </p:cNvSpPr>
          <p:nvPr>
            <p:ph type="sldNum" sz="quarter" idx="10"/>
          </p:nvPr>
        </p:nvSpPr>
        <p:spPr/>
        <p:txBody>
          <a:bodyPr/>
          <a:lstStyle>
            <a:lvl2pPr lvl="1">
              <a:defRPr/>
            </a:lvl2pPr>
          </a:lstStyle>
          <a:p>
            <a:pPr lvl="1"/>
            <a:fld id="{642AEA81-A804-41B6-B60D-B76EF5F5ACC1}" type="slidenum">
              <a:rPr lang="es-ES"/>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4"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Vertical Title 1"/>
          <p:cNvSpPr>
            <a:spLocks noGrp="1"/>
          </p:cNvSpPr>
          <p:nvPr>
            <p:ph type="title" orient="vert"/>
          </p:nvPr>
        </p:nvSpPr>
        <p:spPr>
          <a:xfrm>
            <a:off x="6515100" y="228600"/>
            <a:ext cx="1943100" cy="601980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85800" y="228600"/>
            <a:ext cx="5676900" cy="60198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Rectangle 4"/>
          <p:cNvSpPr>
            <a:spLocks noGrp="1" noChangeArrowheads="1"/>
          </p:cNvSpPr>
          <p:nvPr>
            <p:ph type="sldNum" sz="quarter" idx="10"/>
          </p:nvPr>
        </p:nvSpPr>
        <p:spPr/>
        <p:txBody>
          <a:bodyPr/>
          <a:lstStyle>
            <a:lvl2pPr lvl="1">
              <a:defRPr/>
            </a:lvl2pPr>
          </a:lstStyle>
          <a:p>
            <a:pPr lvl="1"/>
            <a:fld id="{2EFD3A08-CD29-4B7C-9D61-0781442FB0B0}" type="slidenum">
              <a:rPr lang="es-ES"/>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Title and Content">
    <p:spTree>
      <p:nvGrpSpPr>
        <p:cNvPr id="1" name=""/>
        <p:cNvGrpSpPr/>
        <p:nvPr/>
      </p:nvGrpSpPr>
      <p:grpSpPr>
        <a:xfrm>
          <a:off x="0" y="0"/>
          <a:ext cx="0" cy="0"/>
          <a:chOff x="0" y="0"/>
          <a:chExt cx="0" cy="0"/>
        </a:xfrm>
      </p:grpSpPr>
      <p:sp>
        <p:nvSpPr>
          <p:cNvPr id="4"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Rectangle 4"/>
          <p:cNvSpPr>
            <a:spLocks noGrp="1" noChangeArrowheads="1"/>
          </p:cNvSpPr>
          <p:nvPr>
            <p:ph type="sldNum" sz="quarter" idx="10"/>
          </p:nvPr>
        </p:nvSpPr>
        <p:spPr/>
        <p:txBody>
          <a:bodyPr/>
          <a:lstStyle>
            <a:lvl2pPr lvl="1">
              <a:defRPr/>
            </a:lvl2pPr>
          </a:lstStyle>
          <a:p>
            <a:pPr lvl="1"/>
            <a:fld id="{79680411-0B18-4379-B88B-87C8A6F30E05}" type="slidenum">
              <a:rPr lang="es-ES"/>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4"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
        <p:nvSpPr>
          <p:cNvPr id="6" name="Rectangle 4"/>
          <p:cNvSpPr>
            <a:spLocks noGrp="1" noChangeArrowheads="1"/>
          </p:cNvSpPr>
          <p:nvPr>
            <p:ph type="sldNum" sz="quarter" idx="10"/>
          </p:nvPr>
        </p:nvSpPr>
        <p:spPr/>
        <p:txBody>
          <a:bodyPr/>
          <a:lstStyle>
            <a:lvl2pPr lvl="1">
              <a:defRPr/>
            </a:lvl2pPr>
          </a:lstStyle>
          <a:p>
            <a:pPr lvl="1"/>
            <a:fld id="{4FD4FFE6-C996-4D1D-8386-742D449F860D}" type="slidenum">
              <a:rPr lang="es-ES"/>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Two Content">
    <p:spTree>
      <p:nvGrpSpPr>
        <p:cNvPr id="1" name=""/>
        <p:cNvGrpSpPr/>
        <p:nvPr/>
      </p:nvGrpSpPr>
      <p:grpSpPr>
        <a:xfrm>
          <a:off x="0" y="0"/>
          <a:ext cx="0" cy="0"/>
          <a:chOff x="0" y="0"/>
          <a:chExt cx="0" cy="0"/>
        </a:xfrm>
      </p:grpSpPr>
      <p:sp>
        <p:nvSpPr>
          <p:cNvPr id="5"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85800" y="15240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5240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Rectangle 9"/>
          <p:cNvSpPr>
            <a:spLocks noGrp="1" noChangeArrowheads="1"/>
          </p:cNvSpPr>
          <p:nvPr>
            <p:ph type="sldNum" sz="quarter" idx="10"/>
          </p:nvPr>
        </p:nvSpPr>
        <p:spPr/>
        <p:txBody>
          <a:bodyPr/>
          <a:lstStyle>
            <a:lvl2pPr lvl="1">
              <a:defRPr/>
            </a:lvl2pPr>
          </a:lstStyle>
          <a:p>
            <a:pPr lvl="1"/>
            <a:fld id="{1090AED9-50EC-4D19-AB1A-27325B2B098A}" type="slidenum">
              <a:rPr lang="es-ES"/>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Comparison">
    <p:spTree>
      <p:nvGrpSpPr>
        <p:cNvPr id="1" name=""/>
        <p:cNvGrpSpPr/>
        <p:nvPr/>
      </p:nvGrpSpPr>
      <p:grpSpPr>
        <a:xfrm>
          <a:off x="0" y="0"/>
          <a:ext cx="0" cy="0"/>
          <a:chOff x="0" y="0"/>
          <a:chExt cx="0" cy="0"/>
        </a:xfrm>
      </p:grpSpPr>
      <p:sp>
        <p:nvSpPr>
          <p:cNvPr id="7"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9" name="Rectangle 4"/>
          <p:cNvSpPr>
            <a:spLocks noGrp="1" noChangeArrowheads="1"/>
          </p:cNvSpPr>
          <p:nvPr>
            <p:ph type="sldNum" sz="quarter" idx="10"/>
          </p:nvPr>
        </p:nvSpPr>
        <p:spPr/>
        <p:txBody>
          <a:bodyPr/>
          <a:lstStyle>
            <a:lvl2pPr lvl="1">
              <a:defRPr/>
            </a:lvl2pPr>
          </a:lstStyle>
          <a:p>
            <a:pPr lvl="1"/>
            <a:fld id="{9C7F01FB-6EF7-4EDB-9E97-23B7BCE68F25}" type="slidenum">
              <a:rPr lang="es-ES"/>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Title Only">
    <p:spTree>
      <p:nvGrpSpPr>
        <p:cNvPr id="1" name=""/>
        <p:cNvGrpSpPr/>
        <p:nvPr/>
      </p:nvGrpSpPr>
      <p:grpSpPr>
        <a:xfrm>
          <a:off x="0" y="0"/>
          <a:ext cx="0" cy="0"/>
          <a:chOff x="0" y="0"/>
          <a:chExt cx="0" cy="0"/>
        </a:xfrm>
      </p:grpSpPr>
      <p:sp>
        <p:nvSpPr>
          <p:cNvPr id="3"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title"/>
          </p:nvPr>
        </p:nvSpPr>
        <p:spPr/>
        <p:txBody>
          <a:bodyPr/>
          <a:lstStyle/>
          <a:p>
            <a:r>
              <a:rPr lang="en-US"/>
              <a:t>Click to edit Master title style</a:t>
            </a:r>
            <a:endParaRPr lang="en-US"/>
          </a:p>
        </p:txBody>
      </p:sp>
      <p:sp>
        <p:nvSpPr>
          <p:cNvPr id="5" name="Rectangle 9"/>
          <p:cNvSpPr>
            <a:spLocks noGrp="1" noChangeArrowheads="1"/>
          </p:cNvSpPr>
          <p:nvPr>
            <p:ph type="sldNum" sz="quarter" idx="10"/>
          </p:nvPr>
        </p:nvSpPr>
        <p:spPr/>
        <p:txBody>
          <a:bodyPr/>
          <a:lstStyle>
            <a:lvl2pPr lvl="1">
              <a:defRPr/>
            </a:lvl2pPr>
          </a:lstStyle>
          <a:p>
            <a:pPr lvl="1"/>
            <a:fld id="{9C86D18E-A0B0-4645-9EC0-0AC6D7AFB1FD}" type="slidenum">
              <a:rPr lang="es-ES"/>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2"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4" name="Rectangle 4"/>
          <p:cNvSpPr>
            <a:spLocks noGrp="1" noChangeArrowheads="1"/>
          </p:cNvSpPr>
          <p:nvPr>
            <p:ph type="sldNum" sz="quarter" idx="10"/>
          </p:nvPr>
        </p:nvSpPr>
        <p:spPr/>
        <p:txBody>
          <a:bodyPr/>
          <a:lstStyle>
            <a:lvl2pPr lvl="1">
              <a:defRPr/>
            </a:lvl2pPr>
          </a:lstStyle>
          <a:p>
            <a:pPr lvl="1"/>
            <a:fld id="{CC812C50-9D24-495E-BA7E-1DC2B83ADCC3}" type="slidenum">
              <a:rPr lang="es-ES"/>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5"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7" name="Rectangle 9"/>
          <p:cNvSpPr>
            <a:spLocks noGrp="1" noChangeArrowheads="1"/>
          </p:cNvSpPr>
          <p:nvPr>
            <p:ph type="sldNum" sz="quarter" idx="10"/>
          </p:nvPr>
        </p:nvSpPr>
        <p:spPr/>
        <p:txBody>
          <a:bodyPr/>
          <a:lstStyle>
            <a:lvl2pPr lvl="1">
              <a:defRPr/>
            </a:lvl2pPr>
          </a:lstStyle>
          <a:p>
            <a:pPr lvl="1"/>
            <a:fld id="{0DA20D70-7BE7-4053-87C6-193C696BAA96}" type="slidenum">
              <a:rPr lang="es-ES"/>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5"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7" name="Rectangle 9"/>
          <p:cNvSpPr>
            <a:spLocks noGrp="1" noChangeArrowheads="1"/>
          </p:cNvSpPr>
          <p:nvPr>
            <p:ph type="sldNum" sz="quarter" idx="10"/>
          </p:nvPr>
        </p:nvSpPr>
        <p:spPr/>
        <p:txBody>
          <a:bodyPr/>
          <a:lstStyle>
            <a:lvl2pPr lvl="1">
              <a:defRPr/>
            </a:lvl2pPr>
          </a:lstStyle>
          <a:p>
            <a:pPr lvl="1"/>
            <a:fld id="{025ABB73-297F-4FC4-BF1A-793F255B5EDC}" type="slidenum">
              <a:rPr lang="es-ES"/>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vmlDrawing" Target="../drawings/vmlDrawing1.v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oleObject" Target="../embeddings/oleObject1.bin"/><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对象 1"/>
          <p:cNvGraphicFramePr>
            <a:graphicFrameLocks noChangeAspect="1"/>
          </p:cNvGraphicFramePr>
          <p:nvPr userDrawn="1"/>
        </p:nvGraphicFramePr>
        <p:xfrm>
          <a:off x="-118812" y="152400"/>
          <a:ext cx="1962167" cy="1103897"/>
        </p:xfrm>
        <a:graphic>
          <a:graphicData uri="http://schemas.openxmlformats.org/presentationml/2006/ole">
            <mc:AlternateContent xmlns:mc="http://schemas.openxmlformats.org/markup-compatibility/2006">
              <mc:Choice xmlns:v="urn:schemas-microsoft-com:vml" Requires="v">
                <p:oleObj spid="_x0000_s2" name="Image" r:id="rId12" imgW="6572250" imgH="3695700" progId="Photoshop.Image.13">
                  <p:embed/>
                </p:oleObj>
              </mc:Choice>
              <mc:Fallback>
                <p:oleObj name="Image" r:id="rId12" imgW="6572250" imgH="3695700" progId="Photoshop.Image.13">
                  <p:embed/>
                  <p:pic>
                    <p:nvPicPr>
                      <p:cNvPr id="0" name="图片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8812" y="152400"/>
                        <a:ext cx="1962167" cy="1103897"/>
                      </a:xfrm>
                      <a:prstGeom prst="rect">
                        <a:avLst/>
                      </a:prstGeom>
                      <a:noFill/>
                      <a:ln>
                        <a:noFill/>
                      </a:ln>
                    </p:spPr>
                  </p:pic>
                </p:oleObj>
              </mc:Fallback>
            </mc:AlternateContent>
          </a:graphicData>
        </a:graphic>
      </p:graphicFrame>
      <p:sp>
        <p:nvSpPr>
          <p:cNvPr id="1027" name="Rectangle 2"/>
          <p:cNvSpPr>
            <a:spLocks noGrp="1" noChangeArrowheads="1"/>
          </p:cNvSpPr>
          <p:nvPr>
            <p:ph type="title"/>
          </p:nvPr>
        </p:nvSpPr>
        <p:spPr bwMode="auto">
          <a:xfrm>
            <a:off x="1371600" y="228600"/>
            <a:ext cx="6248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lstStyle/>
          <a:p>
            <a:pPr lvl="0"/>
            <a:r>
              <a:rPr lang="es-ES"/>
              <a:t>D</a:t>
            </a:r>
            <a:endParaRPr lang="es-ES"/>
          </a:p>
        </p:txBody>
      </p:sp>
      <p:sp>
        <p:nvSpPr>
          <p:cNvPr id="1028" name="Rectangle 3"/>
          <p:cNvSpPr>
            <a:spLocks noGrp="1" noChangeArrowheads="1"/>
          </p:cNvSpPr>
          <p:nvPr>
            <p:ph type="body" idx="1"/>
          </p:nvPr>
        </p:nvSpPr>
        <p:spPr bwMode="auto">
          <a:xfrm>
            <a:off x="685800" y="15240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lstStyle/>
          <a:p>
            <a:pPr lvl="0"/>
            <a:r>
              <a:rPr lang="es-ES"/>
              <a:t>Click to Edit Master Text Styles</a:t>
            </a:r>
            <a:endParaRPr lang="es-ES"/>
          </a:p>
          <a:p>
            <a:pPr lvl="1"/>
            <a:r>
              <a:rPr lang="es-ES"/>
              <a:t>SECOND LEVEL</a:t>
            </a:r>
            <a:endParaRPr lang="es-ES"/>
          </a:p>
          <a:p>
            <a:pPr lvl="2"/>
            <a:r>
              <a:rPr lang="es-ES"/>
              <a:t>THIRD LEVEL</a:t>
            </a:r>
            <a:endParaRPr lang="es-ES"/>
          </a:p>
        </p:txBody>
      </p:sp>
      <p:sp>
        <p:nvSpPr>
          <p:cNvPr id="12292" name="Rectangle 4"/>
          <p:cNvSpPr>
            <a:spLocks noGrp="1" noChangeArrowheads="1"/>
          </p:cNvSpPr>
          <p:nvPr>
            <p:ph type="sldNum" sz="quarter" idx="4"/>
          </p:nvPr>
        </p:nvSpPr>
        <p:spPr bwMode="auto">
          <a:xfrm>
            <a:off x="8077200" y="6324600"/>
            <a:ext cx="381000" cy="381000"/>
          </a:xfrm>
          <a:prstGeom prst="rect">
            <a:avLst/>
          </a:prstGeom>
          <a:noFill/>
          <a:ln w="9525">
            <a:noFill/>
            <a:miter lim="800000"/>
          </a:ln>
          <a:effectLst/>
        </p:spPr>
        <p:txBody>
          <a:bodyPr vert="horz" wrap="none" lIns="92075" tIns="46038" rIns="92075" bIns="46038" numCol="1" anchor="ctr" anchorCtr="0" compatLnSpc="1"/>
          <a:lstStyle>
            <a:lvl2pPr lvl="1" algn="r">
              <a:defRPr sz="1000">
                <a:latin typeface="Arial" panose="020B0604020202020204" pitchFamily="34" charset="0"/>
              </a:defRPr>
            </a:lvl2pPr>
          </a:lstStyle>
          <a:p>
            <a:pPr lvl="1"/>
            <a:fld id="{9D4ADB00-AF9A-4CA0-9AD6-77D38D1BE3FC}" type="slidenum">
              <a:rPr lang="es-ES"/>
            </a:fld>
            <a:endParaRPr lang="es-ES"/>
          </a:p>
        </p:txBody>
      </p:sp>
      <p:sp>
        <p:nvSpPr>
          <p:cNvPr id="12293"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6" name="矩形 5"/>
          <p:cNvSpPr>
            <a:spLocks noChangeArrowheads="1"/>
          </p:cNvSpPr>
          <p:nvPr userDrawn="1"/>
        </p:nvSpPr>
        <p:spPr bwMode="auto">
          <a:xfrm>
            <a:off x="7611122" y="66176"/>
            <a:ext cx="1497578" cy="1425289"/>
          </a:xfrm>
          <a:prstGeom prst="rect">
            <a:avLst/>
          </a:prstGeom>
          <a:blipFill dpi="0" rotWithShape="1">
            <a:blip r:embed="rId14">
              <a:alphaModFix amt="60000"/>
            </a:blip>
            <a:srcRect/>
            <a:stretch>
              <a:fillRect/>
            </a:stretch>
          </a:blipFill>
          <a:ln w="9525">
            <a:solidFill>
              <a:srgbClr val="FFFFFF"/>
            </a:solidFill>
            <a:round/>
          </a:ln>
        </p:spPr>
        <p:txBody>
          <a:bodyPr/>
          <a:lstStyle>
            <a:defPPr>
              <a:defRPr lang="zh-CN"/>
            </a:defPPr>
            <a:lvl1pPr algn="r" rtl="0" fontAlgn="base">
              <a:spcBef>
                <a:spcPct val="0"/>
              </a:spcBef>
              <a:spcAft>
                <a:spcPct val="0"/>
              </a:spcAft>
              <a:defRPr sz="2400" kern="1200">
                <a:solidFill>
                  <a:srgbClr val="0000FF"/>
                </a:solidFill>
                <a:latin typeface="Arial" panose="020B0604020202020204" pitchFamily="34" charset="0"/>
                <a:ea typeface="楷体_GB2312" pitchFamily="49" charset="-122"/>
                <a:cs typeface="+mn-cs"/>
              </a:defRPr>
            </a:lvl1pPr>
            <a:lvl2pPr marL="457200" algn="r" rtl="0" fontAlgn="base">
              <a:spcBef>
                <a:spcPct val="0"/>
              </a:spcBef>
              <a:spcAft>
                <a:spcPct val="0"/>
              </a:spcAft>
              <a:defRPr sz="2400" kern="1200">
                <a:solidFill>
                  <a:srgbClr val="0000FF"/>
                </a:solidFill>
                <a:latin typeface="Arial" panose="020B0604020202020204" pitchFamily="34" charset="0"/>
                <a:ea typeface="楷体_GB2312" pitchFamily="49" charset="-122"/>
                <a:cs typeface="+mn-cs"/>
              </a:defRPr>
            </a:lvl2pPr>
            <a:lvl3pPr marL="914400" algn="r" rtl="0" fontAlgn="base">
              <a:spcBef>
                <a:spcPct val="0"/>
              </a:spcBef>
              <a:spcAft>
                <a:spcPct val="0"/>
              </a:spcAft>
              <a:defRPr sz="2400" kern="1200">
                <a:solidFill>
                  <a:srgbClr val="0000FF"/>
                </a:solidFill>
                <a:latin typeface="Arial" panose="020B0604020202020204" pitchFamily="34" charset="0"/>
                <a:ea typeface="楷体_GB2312" pitchFamily="49" charset="-122"/>
                <a:cs typeface="+mn-cs"/>
              </a:defRPr>
            </a:lvl3pPr>
            <a:lvl4pPr marL="1371600" algn="r" rtl="0" fontAlgn="base">
              <a:spcBef>
                <a:spcPct val="0"/>
              </a:spcBef>
              <a:spcAft>
                <a:spcPct val="0"/>
              </a:spcAft>
              <a:defRPr sz="2400" kern="1200">
                <a:solidFill>
                  <a:srgbClr val="0000FF"/>
                </a:solidFill>
                <a:latin typeface="Arial" panose="020B0604020202020204" pitchFamily="34" charset="0"/>
                <a:ea typeface="楷体_GB2312" pitchFamily="49" charset="-122"/>
                <a:cs typeface="+mn-cs"/>
              </a:defRPr>
            </a:lvl4pPr>
            <a:lvl5pPr marL="1828800" algn="r" rtl="0" fontAlgn="base">
              <a:spcBef>
                <a:spcPct val="0"/>
              </a:spcBef>
              <a:spcAft>
                <a:spcPct val="0"/>
              </a:spcAft>
              <a:defRPr sz="2400" kern="1200">
                <a:solidFill>
                  <a:srgbClr val="0000FF"/>
                </a:solidFill>
                <a:latin typeface="Arial" panose="020B0604020202020204" pitchFamily="34" charset="0"/>
                <a:ea typeface="楷体_GB2312" pitchFamily="49" charset="-122"/>
                <a:cs typeface="+mn-cs"/>
              </a:defRPr>
            </a:lvl5pPr>
            <a:lvl6pPr marL="2286000" algn="l" defTabSz="914400" rtl="0" eaLnBrk="1" latinLnBrk="0" hangingPunct="1">
              <a:defRPr sz="2400" kern="1200">
                <a:solidFill>
                  <a:srgbClr val="0000FF"/>
                </a:solidFill>
                <a:latin typeface="Arial" panose="020B0604020202020204" pitchFamily="34" charset="0"/>
                <a:ea typeface="楷体_GB2312" pitchFamily="49" charset="-122"/>
                <a:cs typeface="+mn-cs"/>
              </a:defRPr>
            </a:lvl6pPr>
            <a:lvl7pPr marL="2743200" algn="l" defTabSz="914400" rtl="0" eaLnBrk="1" latinLnBrk="0" hangingPunct="1">
              <a:defRPr sz="2400" kern="1200">
                <a:solidFill>
                  <a:srgbClr val="0000FF"/>
                </a:solidFill>
                <a:latin typeface="Arial" panose="020B0604020202020204" pitchFamily="34" charset="0"/>
                <a:ea typeface="楷体_GB2312" pitchFamily="49" charset="-122"/>
                <a:cs typeface="+mn-cs"/>
              </a:defRPr>
            </a:lvl7pPr>
            <a:lvl8pPr marL="3200400" algn="l" defTabSz="914400" rtl="0" eaLnBrk="1" latinLnBrk="0" hangingPunct="1">
              <a:defRPr sz="2400" kern="1200">
                <a:solidFill>
                  <a:srgbClr val="0000FF"/>
                </a:solidFill>
                <a:latin typeface="Arial" panose="020B0604020202020204" pitchFamily="34" charset="0"/>
                <a:ea typeface="楷体_GB2312" pitchFamily="49" charset="-122"/>
                <a:cs typeface="+mn-cs"/>
              </a:defRPr>
            </a:lvl8pPr>
            <a:lvl9pPr marL="3657600" algn="l" defTabSz="914400" rtl="0" eaLnBrk="1" latinLnBrk="0" hangingPunct="1">
              <a:defRPr sz="2400" kern="1200">
                <a:solidFill>
                  <a:srgbClr val="0000FF"/>
                </a:solidFill>
                <a:latin typeface="Arial" panose="020B0604020202020204" pitchFamily="34" charset="0"/>
                <a:ea typeface="楷体_GB2312" pitchFamily="49" charset="-122"/>
                <a:cs typeface="+mn-cs"/>
              </a:defRPr>
            </a:lvl9pPr>
          </a:lstStyle>
          <a:p>
            <a:endParaRPr lang="zh-CN" altLang="en-US" sz="135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eaLnBrk="0" fontAlgn="base" hangingPunct="0">
        <a:spcBef>
          <a:spcPct val="0"/>
        </a:spcBef>
        <a:spcAft>
          <a:spcPct val="0"/>
        </a:spcAft>
        <a:defRPr sz="3700" b="1">
          <a:solidFill>
            <a:schemeClr val="accent2"/>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700" b="1">
          <a:solidFill>
            <a:schemeClr val="accent2"/>
          </a:solidFill>
          <a:latin typeface="Arial" panose="020B060402020202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700" b="1">
          <a:solidFill>
            <a:schemeClr val="accent2"/>
          </a:solidFill>
          <a:latin typeface="Arial" panose="020B060402020202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700" b="1">
          <a:solidFill>
            <a:schemeClr val="accent2"/>
          </a:solidFill>
          <a:latin typeface="Arial" panose="020B060402020202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700" b="1">
          <a:solidFill>
            <a:schemeClr val="accent2"/>
          </a:solidFill>
          <a:latin typeface="Arial" panose="020B0604020202020204" pitchFamily="34" charset="0"/>
          <a:ea typeface="MS PGothic" panose="020B0600070205080204" pitchFamily="34" charset="-128"/>
          <a:cs typeface="MS PGothic" panose="020B0600070205080204" pitchFamily="34" charset="-128"/>
        </a:defRPr>
      </a:lvl5pPr>
      <a:lvl6pPr marL="457200" algn="ctr" rtl="0" eaLnBrk="0" fontAlgn="base" hangingPunct="0">
        <a:spcBef>
          <a:spcPct val="0"/>
        </a:spcBef>
        <a:spcAft>
          <a:spcPct val="0"/>
        </a:spcAft>
        <a:defRPr sz="3700" b="1">
          <a:solidFill>
            <a:schemeClr val="accent2"/>
          </a:solidFill>
          <a:latin typeface="Arial" panose="020B0604020202020204" pitchFamily="34" charset="0"/>
        </a:defRPr>
      </a:lvl6pPr>
      <a:lvl7pPr marL="914400" algn="ctr" rtl="0" eaLnBrk="0" fontAlgn="base" hangingPunct="0">
        <a:spcBef>
          <a:spcPct val="0"/>
        </a:spcBef>
        <a:spcAft>
          <a:spcPct val="0"/>
        </a:spcAft>
        <a:defRPr sz="3700" b="1">
          <a:solidFill>
            <a:schemeClr val="accent2"/>
          </a:solidFill>
          <a:latin typeface="Arial" panose="020B0604020202020204" pitchFamily="34" charset="0"/>
        </a:defRPr>
      </a:lvl7pPr>
      <a:lvl8pPr marL="1371600" algn="ctr" rtl="0" eaLnBrk="0" fontAlgn="base" hangingPunct="0">
        <a:spcBef>
          <a:spcPct val="0"/>
        </a:spcBef>
        <a:spcAft>
          <a:spcPct val="0"/>
        </a:spcAft>
        <a:defRPr sz="3700" b="1">
          <a:solidFill>
            <a:schemeClr val="accent2"/>
          </a:solidFill>
          <a:latin typeface="Arial" panose="020B0604020202020204" pitchFamily="34" charset="0"/>
        </a:defRPr>
      </a:lvl8pPr>
      <a:lvl9pPr marL="1828800" algn="ctr" rtl="0" eaLnBrk="0" fontAlgn="base" hangingPunct="0">
        <a:spcBef>
          <a:spcPct val="0"/>
        </a:spcBef>
        <a:spcAft>
          <a:spcPct val="0"/>
        </a:spcAft>
        <a:defRPr sz="3700" b="1">
          <a:solidFill>
            <a:schemeClr val="accent2"/>
          </a:solidFill>
          <a:latin typeface="Arial" panose="020B0604020202020204" pitchFamily="34" charset="0"/>
        </a:defRPr>
      </a:lvl9pPr>
    </p:titleStyle>
    <p:bodyStyle>
      <a:lvl1pPr marL="190500" indent="-190500" algn="l" rtl="0" eaLnBrk="0" fontAlgn="base" hangingPunct="0">
        <a:spcBef>
          <a:spcPct val="20000"/>
        </a:spcBef>
        <a:spcAft>
          <a:spcPct val="0"/>
        </a:spcAft>
        <a:buChar char="•"/>
        <a:defRPr sz="3100">
          <a:solidFill>
            <a:schemeClr val="tx1"/>
          </a:solidFill>
          <a:latin typeface="+mn-lt"/>
          <a:ea typeface="MS PGothic" panose="020B0600070205080204" pitchFamily="34" charset="-128"/>
          <a:cs typeface="MS PGothic" panose="020B0600070205080204" pitchFamily="34" charset="-128"/>
        </a:defRPr>
      </a:lvl1pPr>
      <a:lvl2pPr marL="571500" indent="-190500" algn="l" rtl="0" eaLnBrk="0" fontAlgn="base" hangingPunct="0">
        <a:spcBef>
          <a:spcPct val="20000"/>
        </a:spcBef>
        <a:spcAft>
          <a:spcPct val="0"/>
        </a:spcAft>
        <a:buChar char="­"/>
        <a:defRPr sz="2600">
          <a:solidFill>
            <a:schemeClr val="tx1"/>
          </a:solidFill>
          <a:latin typeface="+mn-lt"/>
          <a:ea typeface="MS PGothic" panose="020B0600070205080204" pitchFamily="34" charset="-128"/>
        </a:defRPr>
      </a:lvl2pPr>
      <a:lvl3pPr marL="952500" indent="-190500" algn="l" rtl="0" eaLnBrk="0" fontAlgn="base" hangingPunct="0">
        <a:spcBef>
          <a:spcPct val="20000"/>
        </a:spcBef>
        <a:spcAft>
          <a:spcPct val="0"/>
        </a:spcAft>
        <a:buClr>
          <a:schemeClr val="bg2"/>
        </a:buClr>
        <a:buChar char="•"/>
        <a:defRPr sz="20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b="1">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b="1">
          <a:solidFill>
            <a:schemeClr val="tx1"/>
          </a:solidFill>
          <a:latin typeface="+mn-lt"/>
          <a:ea typeface="MS PGothic" panose="020B0600070205080204" pitchFamily="34" charset="-128"/>
        </a:defRPr>
      </a:lvl5pPr>
      <a:lvl6pPr marL="2514600" indent="-228600" algn="l" rtl="0" eaLnBrk="0" fontAlgn="base" hangingPunct="0">
        <a:spcBef>
          <a:spcPct val="20000"/>
        </a:spcBef>
        <a:spcAft>
          <a:spcPct val="0"/>
        </a:spcAft>
        <a:buChar char="•"/>
        <a:defRPr sz="2000" b="1">
          <a:solidFill>
            <a:schemeClr val="tx1"/>
          </a:solidFill>
          <a:latin typeface="+mn-lt"/>
          <a:ea typeface="MS PGothic" panose="020B0600070205080204" pitchFamily="34" charset="-128"/>
        </a:defRPr>
      </a:lvl6pPr>
      <a:lvl7pPr marL="2971800" indent="-228600" algn="l" rtl="0" eaLnBrk="0" fontAlgn="base" hangingPunct="0">
        <a:spcBef>
          <a:spcPct val="20000"/>
        </a:spcBef>
        <a:spcAft>
          <a:spcPct val="0"/>
        </a:spcAft>
        <a:buChar char="•"/>
        <a:defRPr sz="2000" b="1">
          <a:solidFill>
            <a:schemeClr val="tx1"/>
          </a:solidFill>
          <a:latin typeface="+mn-lt"/>
          <a:ea typeface="MS PGothic" panose="020B0600070205080204" pitchFamily="34" charset="-128"/>
        </a:defRPr>
      </a:lvl7pPr>
      <a:lvl8pPr marL="3429000" indent="-228600" algn="l" rtl="0" eaLnBrk="0" fontAlgn="base" hangingPunct="0">
        <a:spcBef>
          <a:spcPct val="20000"/>
        </a:spcBef>
        <a:spcAft>
          <a:spcPct val="0"/>
        </a:spcAft>
        <a:buChar char="•"/>
        <a:defRPr sz="2000" b="1">
          <a:solidFill>
            <a:schemeClr val="tx1"/>
          </a:solidFill>
          <a:latin typeface="+mn-lt"/>
          <a:ea typeface="MS PGothic" panose="020B0600070205080204" pitchFamily="34" charset="-128"/>
        </a:defRPr>
      </a:lvl8pPr>
      <a:lvl9pPr marL="3886200" indent="-228600" algn="l" rtl="0" eaLnBrk="0" fontAlgn="base" hangingPunct="0">
        <a:spcBef>
          <a:spcPct val="20000"/>
        </a:spcBef>
        <a:spcAft>
          <a:spcPct val="0"/>
        </a:spcAft>
        <a:buChar char="•"/>
        <a:defRPr sz="2000" b="1">
          <a:solidFill>
            <a:schemeClr val="tx1"/>
          </a:solidFill>
          <a:latin typeface="+mn-lt"/>
          <a:ea typeface="MS PGothic" panose="020B0600070205080204" pitchFamily="34"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4.png"/><Relationship Id="rId1"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4161750" indent="-24161750">
              <a:defRPr sz="2400">
                <a:solidFill>
                  <a:schemeClr val="tx1"/>
                </a:solidFill>
                <a:latin typeface="Times New Roman" panose="02020603050405020304" pitchFamily="18" charset="0"/>
                <a:ea typeface="MS PGothic" panose="020B0600070205080204" pitchFamily="34" charset="-128"/>
              </a:defRPr>
            </a:lvl1pPr>
            <a:lvl2pPr>
              <a:defRPr sz="2400">
                <a:solidFill>
                  <a:schemeClr val="tx1"/>
                </a:solidFill>
                <a:latin typeface="Times New Roman" panose="02020603050405020304" pitchFamily="18" charset="0"/>
                <a:ea typeface="MS PGothic" panose="020B0600070205080204" pitchFamily="34" charset="-128"/>
              </a:defRPr>
            </a:lvl2pPr>
            <a:lvl3pPr>
              <a:defRPr sz="2400">
                <a:solidFill>
                  <a:schemeClr val="tx1"/>
                </a:solidFill>
                <a:latin typeface="Times New Roman" panose="02020603050405020304" pitchFamily="18" charset="0"/>
                <a:ea typeface="MS PGothic" panose="020B0600070205080204" pitchFamily="34" charset="-128"/>
              </a:defRPr>
            </a:lvl3pPr>
            <a:lvl4pPr>
              <a:defRPr sz="2400">
                <a:solidFill>
                  <a:schemeClr val="tx1"/>
                </a:solidFill>
                <a:latin typeface="Times New Roman" panose="02020603050405020304" pitchFamily="18" charset="0"/>
                <a:ea typeface="MS PGothic" panose="020B0600070205080204" pitchFamily="34" charset="-128"/>
              </a:defRPr>
            </a:lvl4pPr>
            <a:lvl5pPr>
              <a:defRPr sz="24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lvl="1"/>
            <a:fld id="{D7E68CEF-25EF-4873-B625-D7337D98864B}" type="slidenum">
              <a:rPr lang="es-ES" sz="1000">
                <a:latin typeface="Arial" panose="020B0604020202020204" pitchFamily="34" charset="0"/>
              </a:rPr>
            </a:fld>
            <a:endParaRPr lang="es-ES" sz="1000">
              <a:latin typeface="Arial" panose="020B0604020202020204" pitchFamily="34" charset="0"/>
            </a:endParaRPr>
          </a:p>
        </p:txBody>
      </p:sp>
      <p:sp>
        <p:nvSpPr>
          <p:cNvPr id="15364" name="Rectangle 2"/>
          <p:cNvSpPr>
            <a:spLocks noGrp="1" noChangeArrowheads="1"/>
          </p:cNvSpPr>
          <p:nvPr>
            <p:ph type="ctrTitle"/>
          </p:nvPr>
        </p:nvSpPr>
        <p:spPr>
          <a:xfrm>
            <a:off x="-32426" y="321198"/>
            <a:ext cx="7772400" cy="1143000"/>
          </a:xfrm>
        </p:spPr>
        <p:txBody>
          <a:bodyPr/>
          <a:lstStyle/>
          <a:p>
            <a:r>
              <a:rPr lang="en-US" altLang="zh-CN" dirty="0">
                <a:latin typeface="Times New Roman" panose="02020603050405020304" pitchFamily="18" charset="0"/>
                <a:ea typeface="MS PGothic" panose="020B0600070205080204" pitchFamily="34" charset="-128"/>
                <a:cs typeface="Times New Roman" panose="02020603050405020304" pitchFamily="18" charset="0"/>
              </a:rPr>
              <a:t>Introduction to </a:t>
            </a:r>
            <a:br>
              <a:rPr lang="en-US" altLang="zh-CN" dirty="0">
                <a:latin typeface="Times New Roman" panose="02020603050405020304" pitchFamily="18" charset="0"/>
                <a:ea typeface="MS PGothic" panose="020B0600070205080204" pitchFamily="34" charset="-128"/>
                <a:cs typeface="Times New Roman" panose="02020603050405020304" pitchFamily="18" charset="0"/>
              </a:rPr>
            </a:br>
            <a:r>
              <a:rPr lang="en-US" altLang="zh-CN" dirty="0">
                <a:latin typeface="Times New Roman" panose="02020603050405020304" pitchFamily="18" charset="0"/>
                <a:ea typeface="MS PGothic" panose="020B0600070205080204" pitchFamily="34" charset="-128"/>
                <a:cs typeface="Times New Roman" panose="02020603050405020304" pitchFamily="18" charset="0"/>
              </a:rPr>
              <a:t>Computer Graphics</a:t>
            </a:r>
            <a:endParaRPr lang="en-US" altLang="zh-CN" dirty="0">
              <a:latin typeface="Times New Roman" panose="02020603050405020304" pitchFamily="18" charset="0"/>
              <a:ea typeface="MS PGothic" panose="020B0600070205080204" pitchFamily="34" charset="-128"/>
              <a:cs typeface="Times New Roman" panose="02020603050405020304" pitchFamily="18" charset="0"/>
            </a:endParaRPr>
          </a:p>
        </p:txBody>
      </p:sp>
      <p:graphicFrame>
        <p:nvGraphicFramePr>
          <p:cNvPr id="7" name="对象 1"/>
          <p:cNvGraphicFramePr>
            <a:graphicFrameLocks noChangeAspect="1"/>
          </p:cNvGraphicFramePr>
          <p:nvPr/>
        </p:nvGraphicFramePr>
        <p:xfrm>
          <a:off x="7162800" y="429916"/>
          <a:ext cx="1645182" cy="925564"/>
        </p:xfrm>
        <a:graphic>
          <a:graphicData uri="http://schemas.openxmlformats.org/presentationml/2006/ole">
            <mc:AlternateContent xmlns:mc="http://schemas.openxmlformats.org/markup-compatibility/2006">
              <mc:Choice xmlns:v="urn:schemas-microsoft-com:vml" Requires="v">
                <p:oleObj spid="_x0000_s2" name="Image" r:id="rId1" imgW="6572250" imgH="3695700" progId="Photoshop.Image.13">
                  <p:embed/>
                </p:oleObj>
              </mc:Choice>
              <mc:Fallback>
                <p:oleObj name="Image" r:id="rId1" imgW="6572250" imgH="3695700" progId="Photoshop.Image.13">
                  <p:embed/>
                  <p:pic>
                    <p:nvPicPr>
                      <p:cNvPr id="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429916"/>
                        <a:ext cx="1645182" cy="925564"/>
                      </a:xfrm>
                      <a:prstGeom prst="rect">
                        <a:avLst/>
                      </a:prstGeom>
                      <a:noFill/>
                      <a:ln>
                        <a:noFill/>
                      </a:ln>
                    </p:spPr>
                  </p:pic>
                </p:oleObj>
              </mc:Fallback>
            </mc:AlternateContent>
          </a:graphicData>
        </a:graphic>
      </p:graphicFrame>
      <p:sp>
        <p:nvSpPr>
          <p:cNvPr id="3" name="矩形 2"/>
          <p:cNvSpPr/>
          <p:nvPr/>
        </p:nvSpPr>
        <p:spPr>
          <a:xfrm>
            <a:off x="2567284" y="2971800"/>
            <a:ext cx="3692525" cy="660400"/>
          </a:xfrm>
          <a:prstGeom prst="rect">
            <a:avLst/>
          </a:prstGeom>
        </p:spPr>
        <p:txBody>
          <a:bodyPr wrap="none">
            <a:spAutoFit/>
          </a:bodyPr>
          <a:lstStyle/>
          <a:p>
            <a:r>
              <a:rPr lang="en-US" altLang="zh-CN" sz="3700" b="1" dirty="0">
                <a:solidFill>
                  <a:schemeClr val="accent2"/>
                </a:solidFill>
                <a:cs typeface="Times New Roman" panose="02020603050405020304" pitchFamily="18" charset="0"/>
              </a:rPr>
              <a:t>Image Formation</a:t>
            </a:r>
            <a:endParaRPr lang="zh-CN" altLang="en-US" sz="3700" b="1" dirty="0">
              <a:solidFill>
                <a:schemeClr val="accent2"/>
              </a:solidFill>
              <a:cs typeface="Times New Roman" panose="02020603050405020304" pitchFamily="18" charset="0"/>
            </a:endParaRPr>
          </a:p>
        </p:txBody>
      </p:sp>
      <p:sp>
        <p:nvSpPr>
          <p:cNvPr id="4" name="副标题 3"/>
          <p:cNvSpPr>
            <a:spLocks noGrp="1"/>
          </p:cNvSpPr>
          <p:nvPr>
            <p:ph type="subTitle" idx="1"/>
          </p:nvPr>
        </p:nvSpPr>
        <p:spPr/>
        <p:txBody>
          <a:bodyPr/>
          <a:lstStyle/>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光（</a:t>
            </a:r>
            <a:r>
              <a:rPr lang="en-US" altLang="zh-CN" dirty="0">
                <a:latin typeface="Times New Roman" panose="02020603050405020304" pitchFamily="18" charset="0"/>
                <a:ea typeface="楷体" panose="02010609060101010101" pitchFamily="49" charset="-122"/>
                <a:cs typeface="Times New Roman" panose="02020603050405020304" pitchFamily="18" charset="0"/>
              </a:rPr>
              <a:t>Lights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内容占位符 2"/>
          <p:cNvSpPr>
            <a:spLocks noGrp="1"/>
          </p:cNvSpPr>
          <p:nvPr>
            <p:ph idx="1"/>
          </p:nvPr>
        </p:nvSpPr>
        <p:spPr/>
        <p:txBody>
          <a:bodyPr/>
          <a:lstStyle/>
          <a:p>
            <a:r>
              <a:rPr lang="zh-CN" altLang="en-US" dirty="0">
                <a:latin typeface="楷体" panose="02010609060101010101" pitchFamily="49" charset="-122"/>
                <a:ea typeface="楷体" panose="02010609060101010101" pitchFamily="49" charset="-122"/>
              </a:rPr>
              <a:t>没有光照，伸手不见五指</a:t>
            </a:r>
            <a:endParaRPr lang="zh-CN" altLang="en-US" dirty="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762000" y="2302445"/>
            <a:ext cx="6996112" cy="40221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光（</a:t>
            </a:r>
            <a:r>
              <a:rPr lang="en-US" altLang="zh-CN" dirty="0">
                <a:latin typeface="Times New Roman" panose="02020603050405020304" pitchFamily="18" charset="0"/>
                <a:ea typeface="楷体" panose="02010609060101010101" pitchFamily="49" charset="-122"/>
                <a:cs typeface="Times New Roman" panose="02020603050405020304" pitchFamily="18" charset="0"/>
              </a:rPr>
              <a:t>Lights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内容占位符 2"/>
          <p:cNvSpPr>
            <a:spLocks noGrp="1"/>
          </p:cNvSpPr>
          <p:nvPr>
            <p:ph idx="1"/>
          </p:nvPr>
        </p:nvSpPr>
        <p:spPr/>
        <p:txBody>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被</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看到图像，是对象发射或反射的光进入人眼</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楷体" panose="02010609060101010101" pitchFamily="49" charset="-122"/>
                <a:cs typeface="Times New Roman" panose="02020603050405020304" pitchFamily="18" charset="0"/>
              </a:rPr>
              <a:t>光是电磁辐射的一种形式</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楷体" panose="02010609060101010101" pitchFamily="49" charset="-122"/>
                <a:cs typeface="Times New Roman" panose="02020603050405020304" pitchFamily="18" charset="0"/>
              </a:rPr>
              <a:t>电磁波：电磁能以波的形式传播</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dirty="0">
                <a:latin typeface="Times New Roman" panose="02020603050405020304" pitchFamily="18" charset="0"/>
                <a:ea typeface="楷体" panose="02010609060101010101" pitchFamily="49" charset="-122"/>
                <a:cs typeface="Times New Roman" panose="02020603050405020304" pitchFamily="18" charset="0"/>
              </a:rPr>
              <a:t>波长</a:t>
            </a:r>
            <a:r>
              <a:rPr lang="en-US" altLang="zh-CN" dirty="0">
                <a:latin typeface="Times New Roman" panose="02020603050405020304" pitchFamily="18" charset="0"/>
                <a:ea typeface="楷体" panose="02010609060101010101" pitchFamily="49" charset="-122"/>
                <a:cs typeface="Times New Roman" panose="02020603050405020304" pitchFamily="18" charset="0"/>
              </a:rPr>
              <a:t>λ</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或频率</a:t>
            </a:r>
            <a:r>
              <a:rPr lang="en-US" altLang="zh-CN" dirty="0">
                <a:latin typeface="Times New Roman" panose="02020603050405020304" pitchFamily="18" charset="0"/>
                <a:ea typeface="楷体" panose="02010609060101010101" pitchFamily="49" charset="-122"/>
                <a:cs typeface="Times New Roman" panose="02020603050405020304" pitchFamily="18" charset="0"/>
              </a:rPr>
              <a:t>f</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表征：</a:t>
            </a:r>
            <a:r>
              <a:rPr lang="en-US" altLang="zh-CN" dirty="0">
                <a:latin typeface="Times New Roman" panose="02020603050405020304" pitchFamily="18" charset="0"/>
                <a:ea typeface="楷体" panose="02010609060101010101" pitchFamily="49" charset="-122"/>
                <a:cs typeface="Times New Roman" panose="02020603050405020304" pitchFamily="18" charset="0"/>
              </a:rPr>
              <a:t>f λ = c</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是光速</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dirty="0">
                <a:latin typeface="Times New Roman" panose="02020603050405020304" pitchFamily="18" charset="0"/>
                <a:ea typeface="楷体" panose="02010609060101010101" pitchFamily="49" charset="-122"/>
                <a:cs typeface="Times New Roman" panose="02020603050405020304" pitchFamily="18" charset="0"/>
              </a:rPr>
              <a:t>电磁波谱包括无线电波、红外线和可见光谱等</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Visible Light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（可见光）</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内容占位符 2"/>
          <p:cNvSpPr>
            <a:spLocks noGrp="1"/>
          </p:cNvSpPr>
          <p:nvPr>
            <p:ph idx="1"/>
          </p:nvPr>
        </p:nvSpPr>
        <p:spPr/>
        <p:txBody>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可见光就是人类视觉系统对它有反应的那部分</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dirty="0">
                <a:latin typeface="Times New Roman" panose="02020603050405020304" pitchFamily="18" charset="0"/>
                <a:ea typeface="楷体" panose="02010609060101010101" pitchFamily="49" charset="-122"/>
                <a:cs typeface="Times New Roman" panose="02020603050405020304" pitchFamily="18" charset="0"/>
              </a:rPr>
              <a:t>波长大约介于</a:t>
            </a:r>
            <a:r>
              <a:rPr lang="en-US" altLang="zh-CN" dirty="0">
                <a:latin typeface="Times New Roman" panose="02020603050405020304" pitchFamily="18" charset="0"/>
                <a:ea typeface="楷体" panose="02010609060101010101" pitchFamily="49" charset="-122"/>
                <a:cs typeface="Times New Roman" panose="02020603050405020304" pitchFamily="18" charset="0"/>
              </a:rPr>
              <a:t>350 ~ 780 nm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纳米</a:t>
            </a:r>
            <a:r>
              <a:rPr lang="en-US" altLang="zh-CN">
                <a:latin typeface="Times New Roman" panose="02020603050405020304" pitchFamily="18" charset="0"/>
                <a:ea typeface="楷体" panose="02010609060101010101" pitchFamily="49" charset="-122"/>
                <a:cs typeface="Times New Roman" panose="02020603050405020304" pitchFamily="18" charset="0"/>
              </a:rPr>
              <a:t>, 10-9</a:t>
            </a:r>
            <a:r>
              <a:rPr lang="zh-CN" altLang="en-US">
                <a:latin typeface="Times New Roman" panose="02020603050405020304" pitchFamily="18" charset="0"/>
                <a:ea typeface="楷体" panose="02010609060101010101" pitchFamily="49" charset="-122"/>
                <a:cs typeface="Times New Roman" panose="02020603050405020304" pitchFamily="18" charset="0"/>
              </a:rPr>
              <a:t>米</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dirty="0">
                <a:latin typeface="Times New Roman" panose="02020603050405020304" pitchFamily="18" charset="0"/>
                <a:ea typeface="楷体" panose="02010609060101010101" pitchFamily="49" charset="-122"/>
                <a:cs typeface="Times New Roman" panose="02020603050405020304" pitchFamily="18" charset="0"/>
              </a:rPr>
              <a:t>不同波长对于不同颜色：红色</a:t>
            </a:r>
            <a:r>
              <a:rPr lang="en-US" altLang="zh-CN" dirty="0">
                <a:latin typeface="Times New Roman" panose="02020603050405020304" pitchFamily="18" charset="0"/>
                <a:ea typeface="楷体" panose="02010609060101010101" pitchFamily="49" charset="-122"/>
                <a:cs typeface="Times New Roman" panose="02020603050405020304" pitchFamily="18" charset="0"/>
              </a:rPr>
              <a:t>–-650nm</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，蓝色</a:t>
            </a:r>
            <a:r>
              <a:rPr lang="en-US" altLang="zh-CN" dirty="0">
                <a:latin typeface="Times New Roman" panose="02020603050405020304" pitchFamily="18" charset="0"/>
                <a:ea typeface="楷体" panose="02010609060101010101" pitchFamily="49" charset="-122"/>
                <a:cs typeface="Times New Roman" panose="02020603050405020304" pitchFamily="18" charset="0"/>
              </a:rPr>
              <a:t>–-450nm</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，绿色</a:t>
            </a:r>
            <a:r>
              <a:rPr lang="en-US" altLang="zh-CN" dirty="0">
                <a:latin typeface="Times New Roman" panose="02020603050405020304" pitchFamily="18" charset="0"/>
                <a:ea typeface="楷体" panose="02010609060101010101" pitchFamily="49" charset="-122"/>
                <a:cs typeface="Times New Roman" panose="02020603050405020304" pitchFamily="18" charset="0"/>
              </a:rPr>
              <a:t>–-520nm </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1600200" y="3913902"/>
            <a:ext cx="5576887" cy="2944098"/>
          </a:xfrm>
          <a:prstGeom prst="rect">
            <a:avLst/>
          </a:prstGeom>
        </p:spPr>
      </p:pic>
      <p:sp>
        <p:nvSpPr>
          <p:cNvPr id="6" name="矩形 5"/>
          <p:cNvSpPr/>
          <p:nvPr/>
        </p:nvSpPr>
        <p:spPr bwMode="auto">
          <a:xfrm>
            <a:off x="2286000" y="6324600"/>
            <a:ext cx="1219200" cy="304800"/>
          </a:xfrm>
          <a:prstGeom prst="rect">
            <a:avLst/>
          </a:prstGeom>
          <a:solidFill>
            <a:srgbClr val="FFFF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dirty="0">
                <a:ln>
                  <a:noFill/>
                </a:ln>
                <a:solidFill>
                  <a:schemeClr val="tx1"/>
                </a:solidFill>
                <a:effectLst/>
                <a:latin typeface="Times New Roman" panose="02020603050405020304" pitchFamily="18" charset="0"/>
              </a:rPr>
              <a:t>单位：纳米（</a:t>
            </a:r>
            <a:r>
              <a:rPr kumimoji="0" lang="en-US" altLang="zh-CN" sz="1200" b="0" i="0" u="none" strike="noStrike" cap="none" normalizeH="0" baseline="0" dirty="0">
                <a:ln>
                  <a:noFill/>
                </a:ln>
                <a:solidFill>
                  <a:schemeClr val="tx1"/>
                </a:solidFill>
                <a:effectLst/>
                <a:latin typeface="Times New Roman" panose="02020603050405020304" pitchFamily="18" charset="0"/>
              </a:rPr>
              <a:t>nm</a:t>
            </a:r>
            <a:r>
              <a:rPr kumimoji="0" lang="zh-CN" altLang="en-US" sz="1200" b="0" i="0" u="none" strike="noStrike" cap="none" normalizeH="0" baseline="0" dirty="0">
                <a:ln>
                  <a:noFill/>
                </a:ln>
                <a:solidFill>
                  <a:schemeClr val="tx1"/>
                </a:solidFill>
                <a:effectLst/>
                <a:latin typeface="Times New Roman" panose="02020603050405020304" pitchFamily="18" charset="0"/>
              </a:rPr>
              <a:t>）</a:t>
            </a:r>
            <a:endParaRPr kumimoji="0" lang="zh-CN" altLang="en-US" sz="1200" b="0" i="0" u="none" strike="noStrike" cap="none" normalizeH="0" baseline="0" dirty="0">
              <a:ln>
                <a:noFill/>
              </a:ln>
              <a:solidFill>
                <a:schemeClr val="tx1"/>
              </a:solidFill>
              <a:effectLst/>
              <a:latin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Material</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（材质）</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内容占位符 2"/>
          <p:cNvSpPr>
            <a:spLocks noGrp="1"/>
          </p:cNvSpPr>
          <p:nvPr>
            <p:ph idx="1"/>
          </p:nvPr>
        </p:nvSpPr>
        <p:spPr/>
        <p:txBody>
          <a:bodyPr/>
          <a:lstStyle/>
          <a:p>
            <a:r>
              <a:rPr lang="zh-CN" altLang="en-US" dirty="0">
                <a:latin typeface="楷体" panose="02010609060101010101" pitchFamily="49" charset="-122"/>
                <a:ea typeface="楷体" panose="02010609060101010101" pitchFamily="49" charset="-122"/>
              </a:rPr>
              <a:t>物体表面物质反射光的属性</a:t>
            </a:r>
            <a:endParaRPr lang="en-US" altLang="zh-CN" dirty="0">
              <a:latin typeface="楷体" panose="02010609060101010101" pitchFamily="49" charset="-122"/>
              <a:ea typeface="楷体" panose="02010609060101010101" pitchFamily="49" charset="-122"/>
            </a:endParaRPr>
          </a:p>
          <a:p>
            <a:pPr lvl="1"/>
            <a:r>
              <a:rPr lang="zh-CN" altLang="en-US" dirty="0">
                <a:latin typeface="楷体" panose="02010609060101010101" pitchFamily="49" charset="-122"/>
                <a:ea typeface="楷体" panose="02010609060101010101" pitchFamily="49" charset="-122"/>
              </a:rPr>
              <a:t>漫反射</a:t>
            </a:r>
            <a:endParaRPr lang="en-US" altLang="zh-CN" dirty="0">
              <a:latin typeface="楷体" panose="02010609060101010101" pitchFamily="49" charset="-122"/>
              <a:ea typeface="楷体" panose="02010609060101010101" pitchFamily="49" charset="-122"/>
            </a:endParaRPr>
          </a:p>
          <a:p>
            <a:pPr lvl="1"/>
            <a:r>
              <a:rPr lang="zh-CN" altLang="en-US" dirty="0">
                <a:latin typeface="楷体" panose="02010609060101010101" pitchFamily="49" charset="-122"/>
                <a:ea typeface="楷体" panose="02010609060101010101" pitchFamily="49" charset="-122"/>
              </a:rPr>
              <a:t>镜面反射</a:t>
            </a:r>
            <a:endParaRPr lang="en-US" altLang="zh-CN" dirty="0">
              <a:latin typeface="楷体" panose="02010609060101010101" pitchFamily="49" charset="-122"/>
              <a:ea typeface="楷体" panose="02010609060101010101" pitchFamily="49" charset="-122"/>
            </a:endParaRPr>
          </a:p>
          <a:p>
            <a:pPr lvl="1"/>
            <a:r>
              <a:rPr lang="zh-CN" altLang="en-US" dirty="0">
                <a:latin typeface="楷体" panose="02010609060101010101" pitchFamily="49" charset="-122"/>
                <a:ea typeface="楷体" panose="02010609060101010101" pitchFamily="49" charset="-122"/>
              </a:rPr>
              <a:t>折射</a:t>
            </a:r>
            <a:endParaRPr lang="zh-CN" altLang="en-US" dirty="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2819400" y="2999014"/>
            <a:ext cx="4644892" cy="3477986"/>
          </a:xfrm>
          <a:prstGeom prst="rect">
            <a:avLst/>
          </a:prstGeom>
        </p:spPr>
      </p:pic>
      <p:cxnSp>
        <p:nvCxnSpPr>
          <p:cNvPr id="7" name="直接箭头连接符 6"/>
          <p:cNvCxnSpPr/>
          <p:nvPr/>
        </p:nvCxnSpPr>
        <p:spPr bwMode="auto">
          <a:xfrm>
            <a:off x="2438400" y="2286000"/>
            <a:ext cx="2438400" cy="3657600"/>
          </a:xfrm>
          <a:prstGeom prst="straightConnector1">
            <a:avLst/>
          </a:prstGeom>
          <a:solidFill>
            <a:schemeClr val="accent1"/>
          </a:solidFill>
          <a:ln w="57150" cap="flat" cmpd="sng" algn="ctr">
            <a:solidFill>
              <a:srgbClr val="FF0000"/>
            </a:solidFill>
            <a:prstDash val="solid"/>
            <a:round/>
            <a:headEnd type="none" w="sm" len="sm"/>
            <a:tailEnd type="triangle"/>
          </a:ln>
          <a:effectLst/>
        </p:spPr>
      </p:cxnSp>
      <p:cxnSp>
        <p:nvCxnSpPr>
          <p:cNvPr id="9" name="直接箭头连接符 8"/>
          <p:cNvCxnSpPr/>
          <p:nvPr/>
        </p:nvCxnSpPr>
        <p:spPr bwMode="auto">
          <a:xfrm>
            <a:off x="2416629" y="2857500"/>
            <a:ext cx="555171" cy="647700"/>
          </a:xfrm>
          <a:prstGeom prst="straightConnector1">
            <a:avLst/>
          </a:prstGeom>
          <a:solidFill>
            <a:schemeClr val="accent1"/>
          </a:solidFill>
          <a:ln w="57150" cap="flat" cmpd="sng" algn="ctr">
            <a:solidFill>
              <a:srgbClr val="FF0000"/>
            </a:solidFill>
            <a:prstDash val="solid"/>
            <a:round/>
            <a:headEnd type="none" w="sm" len="sm"/>
            <a:tailEnd type="triangle"/>
          </a:ln>
          <a:effectLst/>
        </p:spPr>
      </p:cxnSp>
      <p:cxnSp>
        <p:nvCxnSpPr>
          <p:cNvPr id="11" name="直接箭头连接符 10"/>
          <p:cNvCxnSpPr/>
          <p:nvPr/>
        </p:nvCxnSpPr>
        <p:spPr bwMode="auto">
          <a:xfrm>
            <a:off x="1997529" y="3276600"/>
            <a:ext cx="2117271" cy="2286000"/>
          </a:xfrm>
          <a:prstGeom prst="straightConnector1">
            <a:avLst/>
          </a:prstGeom>
          <a:solidFill>
            <a:schemeClr val="accent1"/>
          </a:solidFill>
          <a:ln w="57150" cap="flat" cmpd="sng" algn="ctr">
            <a:solidFill>
              <a:srgbClr val="FF0000"/>
            </a:solidFill>
            <a:prstDash val="solid"/>
            <a:round/>
            <a:headEnd type="none" w="sm" len="sm"/>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Models of Image Formation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成像模型）</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内容占位符 2"/>
          <p:cNvSpPr>
            <a:spLocks noGrp="1"/>
          </p:cNvSpPr>
          <p:nvPr>
            <p:ph idx="1"/>
          </p:nvPr>
        </p:nvSpPr>
        <p:spPr/>
        <p:txBody>
          <a:bodyPr/>
          <a:lstStyle/>
          <a:p>
            <a:r>
              <a:rPr lang="zh-CN" altLang="en-US" dirty="0">
                <a:latin typeface="楷体" panose="02010609060101010101" pitchFamily="49" charset="-122"/>
                <a:ea typeface="楷体" panose="02010609060101010101" pitchFamily="49" charset="-122"/>
                <a:cs typeface="楷体" panose="02010609060101010101" pitchFamily="49" charset="-122"/>
              </a:rPr>
              <a:t>给定</a:t>
            </a:r>
            <a:endParaRPr lang="en-US" altLang="zh-CN" dirty="0">
              <a:latin typeface="楷体" panose="02010609060101010101" pitchFamily="49" charset="-122"/>
              <a:ea typeface="楷体" panose="02010609060101010101" pitchFamily="49" charset="-122"/>
              <a:cs typeface="楷体" panose="02010609060101010101" pitchFamily="49" charset="-122"/>
            </a:endParaRPr>
          </a:p>
          <a:p>
            <a:pPr lvl="1"/>
            <a:r>
              <a:rPr lang="zh-CN" altLang="en-US" dirty="0">
                <a:latin typeface="楷体" panose="02010609060101010101" pitchFamily="49" charset="-122"/>
                <a:ea typeface="楷体" panose="02010609060101010101" pitchFamily="49" charset="-122"/>
                <a:cs typeface="楷体" panose="02010609060101010101" pitchFamily="49" charset="-122"/>
              </a:rPr>
              <a:t>场景中的对象</a:t>
            </a:r>
            <a:endParaRPr lang="en-US" altLang="zh-CN" dirty="0">
              <a:latin typeface="楷体" panose="02010609060101010101" pitchFamily="49" charset="-122"/>
              <a:ea typeface="楷体" panose="02010609060101010101" pitchFamily="49" charset="-122"/>
              <a:cs typeface="楷体" panose="02010609060101010101" pitchFamily="49" charset="-122"/>
            </a:endParaRPr>
          </a:p>
          <a:p>
            <a:pPr lvl="1"/>
            <a:r>
              <a:rPr lang="zh-CN" altLang="en-US" dirty="0">
                <a:latin typeface="楷体" panose="02010609060101010101" pitchFamily="49" charset="-122"/>
                <a:ea typeface="楷体" panose="02010609060101010101" pitchFamily="49" charset="-122"/>
                <a:cs typeface="楷体" panose="02010609060101010101" pitchFamily="49" charset="-122"/>
              </a:rPr>
              <a:t>对象的光反射属性</a:t>
            </a:r>
            <a:endParaRPr lang="en-US" altLang="zh-CN" dirty="0">
              <a:latin typeface="楷体" panose="02010609060101010101" pitchFamily="49" charset="-122"/>
              <a:ea typeface="楷体" panose="02010609060101010101" pitchFamily="49" charset="-122"/>
              <a:cs typeface="楷体" panose="02010609060101010101" pitchFamily="49" charset="-122"/>
            </a:endParaRPr>
          </a:p>
          <a:p>
            <a:pPr lvl="1"/>
            <a:r>
              <a:rPr lang="zh-CN" altLang="en-US" dirty="0">
                <a:latin typeface="楷体" panose="02010609060101010101" pitchFamily="49" charset="-122"/>
                <a:ea typeface="楷体" panose="02010609060101010101" pitchFamily="49" charset="-122"/>
                <a:cs typeface="楷体" panose="02010609060101010101" pitchFamily="49" charset="-122"/>
              </a:rPr>
              <a:t>光源属性</a:t>
            </a:r>
            <a:endParaRPr lang="en-US" altLang="zh-CN" dirty="0">
              <a:latin typeface="楷体" panose="02010609060101010101" pitchFamily="49" charset="-122"/>
              <a:ea typeface="楷体" panose="02010609060101010101" pitchFamily="49" charset="-122"/>
              <a:cs typeface="楷体" panose="02010609060101010101" pitchFamily="49" charset="-122"/>
            </a:endParaRPr>
          </a:p>
          <a:p>
            <a:pPr lvl="1"/>
            <a:r>
              <a:rPr lang="zh-CN" altLang="en-US" dirty="0">
                <a:latin typeface="楷体" panose="02010609060101010101" pitchFamily="49" charset="-122"/>
                <a:ea typeface="楷体" panose="02010609060101010101" pitchFamily="49" charset="-122"/>
                <a:cs typeface="楷体" panose="02010609060101010101" pitchFamily="49" charset="-122"/>
              </a:rPr>
              <a:t>观察者：人或照相机</a:t>
            </a:r>
            <a:endParaRPr lang="en-US" altLang="zh-CN" dirty="0">
              <a:latin typeface="楷体" panose="02010609060101010101" pitchFamily="49" charset="-122"/>
              <a:ea typeface="楷体" panose="02010609060101010101" pitchFamily="49" charset="-122"/>
              <a:cs typeface="楷体" panose="02010609060101010101" pitchFamily="49" charset="-122"/>
            </a:endParaRPr>
          </a:p>
          <a:p>
            <a:endParaRPr lang="en-US" altLang="zh-CN" dirty="0">
              <a:latin typeface="楷体" panose="02010609060101010101" pitchFamily="49" charset="-122"/>
              <a:ea typeface="楷体" panose="02010609060101010101" pitchFamily="49" charset="-122"/>
              <a:cs typeface="楷体" panose="02010609060101010101" pitchFamily="49" charset="-122"/>
            </a:endParaRPr>
          </a:p>
          <a:p>
            <a:r>
              <a:rPr lang="zh-CN" altLang="en-US" dirty="0">
                <a:latin typeface="楷体" panose="02010609060101010101" pitchFamily="49" charset="-122"/>
                <a:ea typeface="楷体" panose="02010609060101010101" pitchFamily="49" charset="-122"/>
                <a:cs typeface="楷体" panose="02010609060101010101" pitchFamily="49" charset="-122"/>
              </a:rPr>
              <a:t>如何生成该场景的图像？ </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pPr marL="0" indent="0">
              <a:buNone/>
            </a:pPr>
            <a:endParaRPr lang="zh-CN" altLang="en-US" dirty="0">
              <a:latin typeface="楷体" panose="02010609060101010101" pitchFamily="49" charset="-122"/>
              <a:ea typeface="楷体" panose="02010609060101010101" pitchFamily="49" charset="-122"/>
              <a:cs typeface="楷体" panose="02010609060101010101" pitchFamily="49" charset="-122"/>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
        <p:nvSpPr>
          <p:cNvPr id="5" name="云形 4"/>
          <p:cNvSpPr/>
          <p:nvPr/>
        </p:nvSpPr>
        <p:spPr bwMode="auto">
          <a:xfrm>
            <a:off x="4953000" y="2133600"/>
            <a:ext cx="3657600" cy="2514600"/>
          </a:xfrm>
          <a:prstGeom prst="cloud">
            <a:avLst/>
          </a:prstGeom>
          <a:solidFill>
            <a:schemeClr val="accent5">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rPr>
              <a:t>本课程要解决的核心问题！</a:t>
            </a:r>
            <a:endParaRPr kumimoji="0" lang="zh-CN" altLang="en-US" sz="24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Times New Roman" panose="02020603050405020304" pitchFamily="18" charset="0"/>
                <a:ea typeface="楷体" panose="02010609060101010101" pitchFamily="49" charset="-122"/>
                <a:cs typeface="Times New Roman" panose="02020603050405020304" pitchFamily="18" charset="0"/>
              </a:rPr>
              <a:t>跟踪光线 （</a:t>
            </a:r>
            <a:r>
              <a:rPr lang="en-US" altLang="zh-CN" b="0" dirty="0">
                <a:latin typeface="Times New Roman" panose="02020603050405020304" pitchFamily="18" charset="0"/>
                <a:ea typeface="楷体" panose="02010609060101010101" pitchFamily="49" charset="-122"/>
                <a:cs typeface="Times New Roman" panose="02020603050405020304" pitchFamily="18" charset="0"/>
              </a:rPr>
              <a:t>Ray Tracing</a:t>
            </a:r>
            <a:r>
              <a:rPr lang="zh-CN" altLang="en-US" b="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内容占位符 2"/>
          <p:cNvSpPr>
            <a:spLocks noGrp="1"/>
          </p:cNvSpPr>
          <p:nvPr>
            <p:ph idx="1"/>
          </p:nvPr>
        </p:nvSpPr>
        <p:spPr/>
        <p:txBody>
          <a:bodyPr/>
          <a:lstStyle/>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从点光源出发，跟踪所有的光线，确定哪些光线进入照相机的镜头</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光线在被吸收或者进入无穷空间之前，有可能与物体发生多次相互作用</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反射：镜面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(Reflection)</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散射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(scattering)</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折射：透明物体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(Refraction)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5171417" y="2895600"/>
            <a:ext cx="3286783" cy="3429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光线跟踪原理</a:t>
            </a:r>
            <a:endParaRPr lang="zh-CN" altLang="en-US" dirty="0">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1247775" y="1981200"/>
            <a:ext cx="6372225" cy="41624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光线跟踪效果</a:t>
            </a:r>
            <a:endParaRPr lang="zh-CN" altLang="en-US" dirty="0">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1371600" y="1690687"/>
            <a:ext cx="5905500" cy="43910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MS PGothic" panose="020B0600070205080204" pitchFamily="34" charset="-128"/>
                <a:cs typeface="Times New Roman" panose="02020603050405020304" pitchFamily="18" charset="0"/>
              </a:rPr>
              <a:t>Contents</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Image Formation System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成像系统 </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 Physical Image Model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物理成像系统</a:t>
            </a:r>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人类视觉系统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Human visual system</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针孔照相机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Pinhole camera model</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Synthetic camera model</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（虚拟照相机系统）</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Image Formation Models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成像模型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Global and local illumination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全局和局部照明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
        <p:nvSpPr>
          <p:cNvPr id="5" name="矩形 4"/>
          <p:cNvSpPr/>
          <p:nvPr/>
        </p:nvSpPr>
        <p:spPr bwMode="auto">
          <a:xfrm>
            <a:off x="609600" y="2362200"/>
            <a:ext cx="7086600" cy="1676400"/>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物理成像系统</a:t>
            </a:r>
            <a:endParaRPr lang="zh-CN" altLang="en-US" dirty="0">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p:txBody>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人类视觉系统</a:t>
            </a:r>
            <a:r>
              <a:rPr lang="en-US" altLang="zh-CN" dirty="0">
                <a:latin typeface="Times New Roman" panose="02020603050405020304" pitchFamily="18" charset="0"/>
                <a:ea typeface="楷体" panose="02010609060101010101" pitchFamily="49" charset="-122"/>
                <a:cs typeface="Times New Roman" panose="02020603050405020304" pitchFamily="18" charset="0"/>
              </a:rPr>
              <a:t>(human visual system)</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dirty="0">
                <a:latin typeface="Times New Roman" panose="02020603050405020304" pitchFamily="18" charset="0"/>
                <a:ea typeface="楷体" panose="02010609060101010101" pitchFamily="49" charset="-122"/>
                <a:cs typeface="Times New Roman" panose="02020603050405020304" pitchFamily="18" charset="0"/>
              </a:rPr>
              <a:t>遵循物理原理的复杂系统</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dirty="0">
                <a:latin typeface="Times New Roman" panose="02020603050405020304" pitchFamily="18" charset="0"/>
                <a:ea typeface="楷体" panose="02010609060101010101" pitchFamily="49" charset="-122"/>
                <a:cs typeface="Times New Roman" panose="02020603050405020304" pitchFamily="18" charset="0"/>
              </a:rPr>
              <a:t>三色理论 </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楷体" panose="02010609060101010101" pitchFamily="49" charset="-122"/>
                <a:cs typeface="Times New Roman" panose="02020603050405020304" pitchFamily="18" charset="0"/>
              </a:rPr>
              <a:t>针孔照相机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(pinhole camera)</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dirty="0">
                <a:latin typeface="Times New Roman" panose="02020603050405020304" pitchFamily="18" charset="0"/>
                <a:ea typeface="楷体" panose="02010609060101010101" pitchFamily="49" charset="-122"/>
                <a:cs typeface="Times New Roman" panose="02020603050405020304" pitchFamily="18" charset="0"/>
              </a:rPr>
              <a:t>理解照相机和其他光学成像仪器的工作原理</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dirty="0">
                <a:latin typeface="Times New Roman" panose="02020603050405020304" pitchFamily="18" charset="0"/>
                <a:ea typeface="楷体" panose="02010609060101010101" pitchFamily="49" charset="-122"/>
                <a:cs typeface="Times New Roman" panose="02020603050405020304" pitchFamily="18" charset="0"/>
              </a:rPr>
              <a:t>图形系统成像模型的基础</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MS PGothic" panose="020B0600070205080204" pitchFamily="34" charset="-128"/>
                <a:cs typeface="Times New Roman" panose="02020603050405020304" pitchFamily="18" charset="0"/>
              </a:rPr>
              <a:t>Contents</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Image Formation System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成像系统 </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 Physical Image Model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物理成像系统</a:t>
            </a:r>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人类视觉系统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Human visual system</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针孔照相机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Pinhole camera model</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Synthetic camera model</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（虚拟照相机系统）</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Image Formation Models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成像模型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Global and local illumination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全局和局部照明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楷体" panose="02010609060101010101" pitchFamily="49" charset="-122"/>
                <a:ea typeface="楷体" panose="02010609060101010101" pitchFamily="49" charset="-122"/>
              </a:rPr>
              <a:t>人类视觉系统</a:t>
            </a:r>
            <a:endParaRPr lang="zh-CN" altLang="en-US" dirty="0">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7" name="图片 6"/>
          <p:cNvPicPr>
            <a:picLocks noChangeAspect="1"/>
          </p:cNvPicPr>
          <p:nvPr/>
        </p:nvPicPr>
        <p:blipFill>
          <a:blip r:embed="rId1"/>
          <a:stretch>
            <a:fillRect/>
          </a:stretch>
        </p:blipFill>
        <p:spPr>
          <a:xfrm>
            <a:off x="381000" y="1657350"/>
            <a:ext cx="8645592" cy="44577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楷体" panose="02010609060101010101" pitchFamily="49" charset="-122"/>
                <a:ea typeface="楷体" panose="02010609060101010101" pitchFamily="49" charset="-122"/>
              </a:rPr>
              <a:t>感光细胞</a:t>
            </a:r>
            <a:endParaRPr lang="zh-CN" altLang="en-US" dirty="0">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p:txBody>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两种类型的感光细胞</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r>
              <a:rPr lang="en-US" altLang="zh-CN" dirty="0">
                <a:latin typeface="Times New Roman" panose="02020603050405020304" pitchFamily="18" charset="0"/>
                <a:ea typeface="楷体" panose="02010609060101010101" pitchFamily="49" charset="-122"/>
                <a:cs typeface="Times New Roman" panose="02020603050405020304" pitchFamily="18" charset="0"/>
              </a:rPr>
              <a:t>Rods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视杆细胞</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2"/>
            <a:r>
              <a:rPr lang="zh-CN" altLang="en-US" dirty="0">
                <a:latin typeface="Times New Roman" panose="02020603050405020304" pitchFamily="18" charset="0"/>
                <a:ea typeface="楷体" panose="02010609060101010101" pitchFamily="49" charset="-122"/>
                <a:cs typeface="Times New Roman" panose="02020603050405020304" pitchFamily="18" charset="0"/>
              </a:rPr>
              <a:t>仅能感知亮度，不能感知颜色，夜视</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r>
              <a:rPr lang="en-US" altLang="zh-CN" dirty="0">
                <a:latin typeface="Times New Roman" panose="02020603050405020304" pitchFamily="18" charset="0"/>
                <a:ea typeface="楷体" panose="02010609060101010101" pitchFamily="49" charset="-122"/>
                <a:cs typeface="Times New Roman" panose="02020603050405020304" pitchFamily="18" charset="0"/>
              </a:rPr>
              <a:t>Cones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视锥细胞</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2"/>
            <a:r>
              <a:rPr lang="zh-CN" altLang="en-US" dirty="0">
                <a:latin typeface="Times New Roman" panose="02020603050405020304" pitchFamily="18" charset="0"/>
                <a:ea typeface="楷体" panose="02010609060101010101" pitchFamily="49" charset="-122"/>
                <a:cs typeface="Times New Roman" panose="02020603050405020304" pitchFamily="18" charset="0"/>
              </a:rPr>
              <a:t>感知亮度</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较强光</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和色彩</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2"/>
            <a:r>
              <a:rPr lang="zh-CN" altLang="en-US" dirty="0">
                <a:latin typeface="Times New Roman" panose="02020603050405020304" pitchFamily="18" charset="0"/>
                <a:ea typeface="楷体" panose="02010609060101010101" pitchFamily="49" charset="-122"/>
                <a:cs typeface="Times New Roman" panose="02020603050405020304" pitchFamily="18" charset="0"/>
              </a:rPr>
              <a:t>三种类型的锥状细胞</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2"/>
            <a:r>
              <a:rPr lang="zh-CN" altLang="en-US" dirty="0">
                <a:latin typeface="Times New Roman" panose="02020603050405020304" pitchFamily="18" charset="0"/>
                <a:ea typeface="楷体" panose="02010609060101010101" pitchFamily="49" charset="-122"/>
                <a:cs typeface="Times New Roman" panose="02020603050405020304" pitchFamily="18" charset="0"/>
              </a:rPr>
              <a:t>只有三种刺激值送到大脑 </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6083934" y="381000"/>
            <a:ext cx="2451051" cy="2647950"/>
          </a:xfrm>
          <a:prstGeom prst="rect">
            <a:avLst/>
          </a:prstGeom>
        </p:spPr>
      </p:pic>
      <p:pic>
        <p:nvPicPr>
          <p:cNvPr id="6" name="图片 5"/>
          <p:cNvPicPr>
            <a:picLocks noChangeAspect="1"/>
          </p:cNvPicPr>
          <p:nvPr/>
        </p:nvPicPr>
        <p:blipFill>
          <a:blip r:embed="rId2"/>
          <a:stretch>
            <a:fillRect/>
          </a:stretch>
        </p:blipFill>
        <p:spPr>
          <a:xfrm>
            <a:off x="6083934" y="3306633"/>
            <a:ext cx="2374266" cy="28647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楷体" panose="02010609060101010101" pitchFamily="49" charset="-122"/>
                <a:ea typeface="楷体" panose="02010609060101010101" pitchFamily="49" charset="-122"/>
              </a:rPr>
              <a:t>强度和亮度</a:t>
            </a:r>
            <a:endParaRPr lang="zh-CN" altLang="en-US" dirty="0">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p:txBody>
          <a:bodyPr/>
          <a:lstStyle/>
          <a:p>
            <a:pPr marL="0" indent="0">
              <a:buNone/>
            </a:pPr>
            <a:r>
              <a:rPr lang="en-US" altLang="zh-CN" dirty="0">
                <a:latin typeface="楷体" panose="02010609060101010101" pitchFamily="49" charset="-122"/>
                <a:ea typeface="楷体" panose="02010609060101010101" pitchFamily="49" charset="-122"/>
                <a:cs typeface="楷体" panose="02010609060101010101" pitchFamily="49" charset="-122"/>
              </a:rPr>
              <a:t>•</a:t>
            </a:r>
            <a:r>
              <a:rPr lang="zh-CN" altLang="en-US" dirty="0">
                <a:latin typeface="楷体" panose="02010609060101010101" pitchFamily="49" charset="-122"/>
                <a:ea typeface="楷体" panose="02010609060101010101" pitchFamily="49" charset="-122"/>
                <a:cs typeface="楷体" panose="02010609060101010101" pitchFamily="49" charset="-122"/>
              </a:rPr>
              <a:t>强度：光线能量的物理度量</a:t>
            </a:r>
            <a:r>
              <a:rPr lang="en-US" altLang="zh-CN" dirty="0">
                <a:latin typeface="楷体" panose="02010609060101010101" pitchFamily="49" charset="-122"/>
                <a:ea typeface="楷体" panose="02010609060101010101" pitchFamily="49" charset="-122"/>
                <a:cs typeface="楷体" panose="02010609060101010101" pitchFamily="49" charset="-122"/>
              </a:rPr>
              <a:t>(</a:t>
            </a:r>
            <a:r>
              <a:rPr lang="zh-CN" altLang="en-US" dirty="0">
                <a:latin typeface="楷体" panose="02010609060101010101" pitchFamily="49" charset="-122"/>
                <a:ea typeface="楷体" panose="02010609060101010101" pitchFamily="49" charset="-122"/>
                <a:cs typeface="楷体" panose="02010609060101010101" pitchFamily="49" charset="-122"/>
              </a:rPr>
              <a:t>指点光源</a:t>
            </a:r>
            <a:r>
              <a:rPr lang="en-US" altLang="zh-CN" dirty="0">
                <a:latin typeface="楷体" panose="02010609060101010101" pitchFamily="49" charset="-122"/>
                <a:ea typeface="楷体" panose="02010609060101010101" pitchFamily="49" charset="-122"/>
                <a:cs typeface="楷体" panose="02010609060101010101" pitchFamily="49" charset="-122"/>
              </a:rPr>
              <a:t>)</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pPr marL="0" indent="0">
              <a:buNone/>
            </a:pPr>
            <a:r>
              <a:rPr lang="en-US" altLang="zh-CN" dirty="0">
                <a:latin typeface="楷体" panose="02010609060101010101" pitchFamily="49" charset="-122"/>
                <a:ea typeface="楷体" panose="02010609060101010101" pitchFamily="49" charset="-122"/>
                <a:cs typeface="楷体" panose="02010609060101010101" pitchFamily="49" charset="-122"/>
              </a:rPr>
              <a:t>•</a:t>
            </a:r>
            <a:r>
              <a:rPr lang="zh-CN" altLang="en-US" dirty="0">
                <a:latin typeface="楷体" panose="02010609060101010101" pitchFamily="49" charset="-122"/>
                <a:ea typeface="楷体" panose="02010609060101010101" pitchFamily="49" charset="-122"/>
                <a:cs typeface="楷体" panose="02010609060101010101" pitchFamily="49" charset="-122"/>
              </a:rPr>
              <a:t>亮度：度量我们所感知到的物体发射出的光线有多强（指某个平面的发光）</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pPr marL="0" indent="0">
              <a:buNone/>
            </a:pPr>
            <a:r>
              <a:rPr lang="en-US" altLang="zh-CN" dirty="0">
                <a:latin typeface="楷体" panose="02010609060101010101" pitchFamily="49" charset="-122"/>
                <a:ea typeface="楷体" panose="02010609060101010101" pitchFamily="49" charset="-122"/>
                <a:cs typeface="楷体" panose="02010609060101010101" pitchFamily="49" charset="-122"/>
              </a:rPr>
              <a:t>•</a:t>
            </a:r>
            <a:r>
              <a:rPr lang="zh-CN" altLang="en-US" dirty="0">
                <a:latin typeface="楷体" panose="02010609060101010101" pitchFamily="49" charset="-122"/>
                <a:ea typeface="楷体" panose="02010609060101010101" pitchFamily="49" charset="-122"/>
                <a:cs typeface="楷体" panose="02010609060101010101" pitchFamily="49" charset="-122"/>
              </a:rPr>
              <a:t>人类视觉系统对不同波长光的响应不同</a:t>
            </a:r>
            <a:endParaRPr lang="en-US" altLang="zh-CN" dirty="0">
              <a:latin typeface="楷体" panose="02010609060101010101" pitchFamily="49" charset="-122"/>
              <a:ea typeface="楷体" panose="02010609060101010101" pitchFamily="49" charset="-122"/>
              <a:cs typeface="楷体" panose="02010609060101010101" pitchFamily="49" charset="-122"/>
            </a:endParaRPr>
          </a:p>
          <a:p>
            <a:pPr lvl="1"/>
            <a:r>
              <a:rPr lang="zh-CN" altLang="en-US" dirty="0">
                <a:latin typeface="楷体" panose="02010609060101010101" pitchFamily="49" charset="-122"/>
                <a:ea typeface="楷体" panose="02010609060101010101" pitchFamily="49" charset="-122"/>
                <a:cs typeface="楷体" panose="02010609060101010101" pitchFamily="49" charset="-122"/>
              </a:rPr>
              <a:t>对强度相同的红光和绿光，感知到的亮度不同</a:t>
            </a:r>
            <a:endParaRPr lang="en-US" altLang="zh-CN" dirty="0">
              <a:latin typeface="楷体" panose="02010609060101010101" pitchFamily="49" charset="-122"/>
              <a:ea typeface="楷体" panose="02010609060101010101" pitchFamily="49" charset="-122"/>
              <a:cs typeface="楷体" panose="02010609060101010101" pitchFamily="49" charset="-122"/>
            </a:endParaRPr>
          </a:p>
          <a:p>
            <a:pPr lvl="1"/>
            <a:r>
              <a:rPr lang="zh-CN" altLang="en-US" dirty="0">
                <a:latin typeface="楷体" panose="02010609060101010101" pitchFamily="49" charset="-122"/>
                <a:ea typeface="楷体" panose="02010609060101010101" pitchFamily="49" charset="-122"/>
                <a:cs typeface="楷体" panose="02010609060101010101" pitchFamily="49" charset="-122"/>
              </a:rPr>
              <a:t>对绿光最敏感，对红光和蓝光最不敏感 </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endParaRPr lang="zh-CN" altLang="en-US" dirty="0">
              <a:latin typeface="楷体" panose="02010609060101010101" pitchFamily="49" charset="-122"/>
              <a:ea typeface="楷体" panose="02010609060101010101" pitchFamily="49" charset="-122"/>
              <a:cs typeface="楷体" panose="02010609060101010101" pitchFamily="49" charset="-122"/>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楷体" panose="02010609060101010101" pitchFamily="49" charset="-122"/>
                <a:ea typeface="楷体" panose="02010609060101010101" pitchFamily="49" charset="-122"/>
              </a:rPr>
              <a:t>视锥细胞的感知曲线</a:t>
            </a:r>
            <a:endParaRPr lang="zh-CN" altLang="en-US" dirty="0">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p:txBody>
          <a:bodyPr/>
          <a:lstStyle/>
          <a:p>
            <a:endParaRPr lang="zh-CN" altLang="en-US" dirty="0">
              <a:latin typeface="楷体" panose="02010609060101010101" pitchFamily="49" charset="-122"/>
              <a:ea typeface="楷体" panose="02010609060101010101" pitchFamily="49" charset="-122"/>
              <a:cs typeface="楷体" panose="02010609060101010101" pitchFamily="49" charset="-122"/>
            </a:endParaRPr>
          </a:p>
          <a:p>
            <a:endParaRPr lang="en-US" altLang="zh-CN" dirty="0">
              <a:latin typeface="楷体" panose="02010609060101010101" pitchFamily="49" charset="-122"/>
              <a:ea typeface="楷体" panose="02010609060101010101" pitchFamily="49" charset="-122"/>
              <a:cs typeface="楷体" panose="02010609060101010101" pitchFamily="49" charset="-122"/>
            </a:endParaRPr>
          </a:p>
          <a:p>
            <a:endParaRPr lang="en-US" altLang="zh-CN" dirty="0">
              <a:latin typeface="楷体" panose="02010609060101010101" pitchFamily="49" charset="-122"/>
              <a:ea typeface="楷体" panose="02010609060101010101" pitchFamily="49" charset="-122"/>
              <a:cs typeface="楷体" panose="02010609060101010101" pitchFamily="49" charset="-122"/>
            </a:endParaRPr>
          </a:p>
          <a:p>
            <a:endParaRPr lang="en-US" altLang="zh-CN" dirty="0">
              <a:latin typeface="楷体" panose="02010609060101010101" pitchFamily="49" charset="-122"/>
              <a:ea typeface="楷体" panose="02010609060101010101" pitchFamily="49" charset="-122"/>
              <a:cs typeface="楷体" panose="02010609060101010101" pitchFamily="49" charset="-122"/>
            </a:endParaRPr>
          </a:p>
          <a:p>
            <a:endParaRPr lang="en-US" altLang="zh-CN" dirty="0">
              <a:latin typeface="楷体" panose="02010609060101010101" pitchFamily="49" charset="-122"/>
              <a:ea typeface="楷体" panose="02010609060101010101" pitchFamily="49" charset="-122"/>
              <a:cs typeface="楷体" panose="02010609060101010101" pitchFamily="49" charset="-122"/>
            </a:endParaRPr>
          </a:p>
          <a:p>
            <a:endParaRPr lang="en-US" altLang="zh-CN" dirty="0">
              <a:latin typeface="楷体" panose="02010609060101010101" pitchFamily="49" charset="-122"/>
              <a:ea typeface="楷体" panose="02010609060101010101" pitchFamily="49" charset="-122"/>
              <a:cs typeface="楷体" panose="02010609060101010101" pitchFamily="49" charset="-122"/>
            </a:endParaRPr>
          </a:p>
          <a:p>
            <a:endParaRPr lang="en-US" altLang="zh-CN" dirty="0">
              <a:latin typeface="楷体" panose="02010609060101010101" pitchFamily="49" charset="-122"/>
              <a:ea typeface="楷体" panose="02010609060101010101" pitchFamily="49" charset="-122"/>
              <a:cs typeface="楷体" panose="02010609060101010101" pitchFamily="49" charset="-122"/>
            </a:endParaRPr>
          </a:p>
          <a:p>
            <a:endParaRPr lang="en-US" altLang="zh-CN" dirty="0">
              <a:latin typeface="楷体" panose="02010609060101010101" pitchFamily="49" charset="-122"/>
              <a:ea typeface="楷体" panose="02010609060101010101" pitchFamily="49" charset="-122"/>
              <a:cs typeface="楷体" panose="02010609060101010101" pitchFamily="49" charset="-122"/>
            </a:endParaRPr>
          </a:p>
          <a:p>
            <a:r>
              <a:rPr lang="zh-CN" altLang="en-US" sz="2000" dirty="0">
                <a:latin typeface="楷体" panose="02010609060101010101" pitchFamily="49" charset="-122"/>
                <a:ea typeface="楷体" panose="02010609060101010101" pitchFamily="49" charset="-122"/>
                <a:cs typeface="楷体" panose="02010609060101010101" pitchFamily="49" charset="-122"/>
              </a:rPr>
              <a:t>人类能够区分颜色是由于三种视锥细胞具有不同的光谱敏感度。</a:t>
            </a:r>
            <a:endParaRPr lang="en-US" altLang="zh-CN" sz="2000" dirty="0">
              <a:latin typeface="楷体" panose="02010609060101010101" pitchFamily="49" charset="-122"/>
              <a:ea typeface="楷体" panose="02010609060101010101" pitchFamily="49" charset="-122"/>
              <a:cs typeface="楷体" panose="02010609060101010101" pitchFamily="49" charset="-122"/>
            </a:endParaRPr>
          </a:p>
          <a:p>
            <a:pPr lvl="1"/>
            <a:r>
              <a:rPr lang="zh-CN" altLang="en-US" sz="1500" dirty="0">
                <a:latin typeface="楷体" panose="02010609060101010101" pitchFamily="49" charset="-122"/>
                <a:ea typeface="楷体" panose="02010609060101010101" pitchFamily="49" charset="-122"/>
                <a:cs typeface="楷体" panose="02010609060101010101" pitchFamily="49" charset="-122"/>
              </a:rPr>
              <a:t>全色盲、红绿色盲 </a:t>
            </a:r>
            <a:endParaRPr lang="zh-CN" altLang="en-US" sz="1500" dirty="0">
              <a:latin typeface="楷体" panose="02010609060101010101" pitchFamily="49" charset="-122"/>
              <a:ea typeface="楷体" panose="02010609060101010101" pitchFamily="49" charset="-122"/>
              <a:cs typeface="楷体" panose="02010609060101010101" pitchFamily="49" charset="-122"/>
            </a:endParaRPr>
          </a:p>
          <a:p>
            <a:endParaRPr lang="zh-CN" altLang="en-US" dirty="0">
              <a:latin typeface="楷体" panose="02010609060101010101" pitchFamily="49" charset="-122"/>
              <a:ea typeface="楷体" panose="02010609060101010101" pitchFamily="49" charset="-122"/>
              <a:cs typeface="楷体" panose="02010609060101010101" pitchFamily="49" charset="-122"/>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1554956" y="1447800"/>
            <a:ext cx="5881688" cy="42904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三色理论</a:t>
            </a:r>
            <a:endParaRPr lang="en-US" dirty="0">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p:txBody>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使用三种基色或原色</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dirty="0">
                <a:latin typeface="Times New Roman" panose="02020603050405020304" pitchFamily="18" charset="0"/>
                <a:ea typeface="楷体" panose="02010609060101010101" pitchFamily="49" charset="-122"/>
                <a:cs typeface="Times New Roman" panose="02020603050405020304" pitchFamily="18" charset="0"/>
              </a:rPr>
              <a:t>primary color)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来近似所感知到的所有颜色</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在计算机图形学中所谓的三原色不一定与人眼所感知的三种值恰好完全匹配</a:t>
            </a:r>
            <a:endParaRPr 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加色系统与及减色系统</a:t>
            </a:r>
            <a:endParaRPr lang="zh-CN" altLang="en-US" dirty="0">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p:txBody>
          <a:body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加色</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通过把三原色的值加在一起形成一种颜色</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lvl="2"/>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彩色显示器、投影仪、照片正片</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(positive film)</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原色为红</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(R),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绿</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(G),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蓝</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(B)</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基于自身发光的颜色系统</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减色</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通过在白光中过滤掉青色</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(cyan), </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381000" lvl="1" indent="0">
              <a:buNone/>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品红色</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(magenta)</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和黄色</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(yellow)</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形</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381000" lvl="1" indent="0">
              <a:buNone/>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成最终的颜色</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lvl="2"/>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彩色打印、照片负片</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(negative film) </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dirty="0">
                <a:latin typeface="Times New Roman" panose="02020603050405020304" pitchFamily="18" charset="0"/>
                <a:ea typeface="楷体" panose="02010609060101010101" pitchFamily="49" charset="-122"/>
                <a:cs typeface="Times New Roman" panose="02020603050405020304" pitchFamily="18" charset="0"/>
              </a:rPr>
              <a:t>基于反光的颜色系统</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5953125" y="1534236"/>
            <a:ext cx="2505075" cy="2533650"/>
          </a:xfrm>
          <a:prstGeom prst="rect">
            <a:avLst/>
          </a:prstGeom>
        </p:spPr>
      </p:pic>
      <p:pic>
        <p:nvPicPr>
          <p:cNvPr id="6" name="图片 5"/>
          <p:cNvPicPr>
            <a:picLocks noChangeAspect="1"/>
          </p:cNvPicPr>
          <p:nvPr/>
        </p:nvPicPr>
        <p:blipFill>
          <a:blip r:embed="rId2"/>
          <a:stretch>
            <a:fillRect/>
          </a:stretch>
        </p:blipFill>
        <p:spPr>
          <a:xfrm>
            <a:off x="5448300" y="4422663"/>
            <a:ext cx="2476500" cy="2257425"/>
          </a:xfrm>
          <a:prstGeom prst="rect">
            <a:avLst/>
          </a:prstGeom>
        </p:spPr>
      </p:pic>
      <p:cxnSp>
        <p:nvCxnSpPr>
          <p:cNvPr id="8" name="直接箭头连接符 7"/>
          <p:cNvCxnSpPr/>
          <p:nvPr/>
        </p:nvCxnSpPr>
        <p:spPr bwMode="auto">
          <a:xfrm flipH="1">
            <a:off x="7391400" y="1305636"/>
            <a:ext cx="381000" cy="827964"/>
          </a:xfrm>
          <a:prstGeom prst="straightConnector1">
            <a:avLst/>
          </a:prstGeom>
          <a:solidFill>
            <a:schemeClr val="accent1"/>
          </a:solidFill>
          <a:ln w="57150" cap="flat" cmpd="sng" algn="ctr">
            <a:solidFill>
              <a:srgbClr val="7030A0"/>
            </a:solidFill>
            <a:prstDash val="solid"/>
            <a:round/>
            <a:headEnd type="none" w="sm" len="sm"/>
            <a:tailEnd type="triangle"/>
          </a:ln>
          <a:effectLst/>
        </p:spPr>
      </p:cxnSp>
      <p:cxnSp>
        <p:nvCxnSpPr>
          <p:cNvPr id="11" name="直接箭头连接符 10"/>
          <p:cNvCxnSpPr/>
          <p:nvPr/>
        </p:nvCxnSpPr>
        <p:spPr bwMode="auto">
          <a:xfrm flipH="1">
            <a:off x="7924800" y="2801061"/>
            <a:ext cx="630942" cy="275514"/>
          </a:xfrm>
          <a:prstGeom prst="straightConnector1">
            <a:avLst/>
          </a:prstGeom>
          <a:solidFill>
            <a:schemeClr val="accent1"/>
          </a:solidFill>
          <a:ln w="57150" cap="flat" cmpd="sng" algn="ctr">
            <a:solidFill>
              <a:srgbClr val="7030A0"/>
            </a:solidFill>
            <a:prstDash val="solid"/>
            <a:round/>
            <a:headEnd type="none" w="sm" len="sm"/>
            <a:tailEnd type="triangle"/>
          </a:ln>
          <a:effectLst/>
        </p:spPr>
      </p:cxnSp>
      <p:cxnSp>
        <p:nvCxnSpPr>
          <p:cNvPr id="13" name="直接箭头连接符 12"/>
          <p:cNvCxnSpPr/>
          <p:nvPr/>
        </p:nvCxnSpPr>
        <p:spPr bwMode="auto">
          <a:xfrm flipV="1">
            <a:off x="5486400" y="3076575"/>
            <a:ext cx="881062" cy="123825"/>
          </a:xfrm>
          <a:prstGeom prst="straightConnector1">
            <a:avLst/>
          </a:prstGeom>
          <a:solidFill>
            <a:schemeClr val="accent1"/>
          </a:solidFill>
          <a:ln w="57150" cap="flat" cmpd="sng" algn="ctr">
            <a:solidFill>
              <a:srgbClr val="7030A0"/>
            </a:solidFill>
            <a:prstDash val="solid"/>
            <a:round/>
            <a:headEnd type="none" w="sm" len="sm"/>
            <a:tailEnd type="triangle"/>
          </a:ln>
          <a:effectLst/>
        </p:spPr>
      </p:cxnSp>
      <p:sp>
        <p:nvSpPr>
          <p:cNvPr id="17" name="文本框 16"/>
          <p:cNvSpPr txBox="1"/>
          <p:nvPr/>
        </p:nvSpPr>
        <p:spPr>
          <a:xfrm>
            <a:off x="7293858" y="762305"/>
            <a:ext cx="1261884" cy="523220"/>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打开红灯，</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多出红色成分</a:t>
            </a:r>
            <a:endParaRPr lang="zh-CN" altLang="en-US" sz="1400" dirty="0">
              <a:latin typeface="楷体" panose="02010609060101010101" pitchFamily="49" charset="-122"/>
              <a:ea typeface="楷体" panose="02010609060101010101" pitchFamily="49" charset="-122"/>
            </a:endParaRPr>
          </a:p>
        </p:txBody>
      </p:sp>
      <p:sp>
        <p:nvSpPr>
          <p:cNvPr id="18" name="文本框 17"/>
          <p:cNvSpPr txBox="1"/>
          <p:nvPr/>
        </p:nvSpPr>
        <p:spPr>
          <a:xfrm>
            <a:off x="8458200" y="1907024"/>
            <a:ext cx="723275" cy="1169551"/>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打开</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蓝灯，</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多出</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蓝色</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成分</a:t>
            </a:r>
            <a:endParaRPr lang="zh-CN" altLang="en-US" sz="1400" dirty="0">
              <a:latin typeface="楷体" panose="02010609060101010101" pitchFamily="49" charset="-122"/>
              <a:ea typeface="楷体" panose="02010609060101010101" pitchFamily="49" charset="-122"/>
            </a:endParaRPr>
          </a:p>
        </p:txBody>
      </p:sp>
      <p:sp>
        <p:nvSpPr>
          <p:cNvPr id="19" name="文本框 18"/>
          <p:cNvSpPr txBox="1"/>
          <p:nvPr/>
        </p:nvSpPr>
        <p:spPr>
          <a:xfrm>
            <a:off x="5086975" y="3264351"/>
            <a:ext cx="723275" cy="1169551"/>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打开</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绿灯，</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多出</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绿色</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成分</a:t>
            </a:r>
            <a:endParaRPr lang="zh-CN" altLang="en-US" sz="1400" dirty="0">
              <a:latin typeface="楷体" panose="02010609060101010101" pitchFamily="49" charset="-122"/>
              <a:ea typeface="楷体" panose="02010609060101010101" pitchFamily="49" charset="-122"/>
            </a:endParaRPr>
          </a:p>
        </p:txBody>
      </p:sp>
      <p:cxnSp>
        <p:nvCxnSpPr>
          <p:cNvPr id="20" name="直接箭头连接符 19"/>
          <p:cNvCxnSpPr/>
          <p:nvPr/>
        </p:nvCxnSpPr>
        <p:spPr bwMode="auto">
          <a:xfrm flipH="1">
            <a:off x="7020857" y="4682785"/>
            <a:ext cx="561043" cy="202144"/>
          </a:xfrm>
          <a:prstGeom prst="straightConnector1">
            <a:avLst/>
          </a:prstGeom>
          <a:solidFill>
            <a:schemeClr val="accent1"/>
          </a:solidFill>
          <a:ln w="57150" cap="flat" cmpd="sng" algn="ctr">
            <a:solidFill>
              <a:srgbClr val="7030A0"/>
            </a:solidFill>
            <a:prstDash val="solid"/>
            <a:round/>
            <a:headEnd type="none" w="sm" len="sm"/>
            <a:tailEnd type="triangle"/>
          </a:ln>
          <a:effectLst/>
        </p:spPr>
      </p:cxnSp>
      <p:sp>
        <p:nvSpPr>
          <p:cNvPr id="21" name="文本框 20"/>
          <p:cNvSpPr txBox="1"/>
          <p:nvPr/>
        </p:nvSpPr>
        <p:spPr>
          <a:xfrm>
            <a:off x="4109357" y="5941424"/>
            <a:ext cx="1305212" cy="738664"/>
          </a:xfrm>
          <a:prstGeom prst="rect">
            <a:avLst/>
          </a:prstGeom>
          <a:noFill/>
        </p:spPr>
        <p:txBody>
          <a:bodyPr wrap="square" rtlCol="0">
            <a:spAutoFit/>
          </a:bodyPr>
          <a:lstStyle/>
          <a:p>
            <a:r>
              <a:rPr lang="zh-CN" altLang="en-US" sz="1400" dirty="0">
                <a:latin typeface="楷体" panose="02010609060101010101" pitchFamily="49" charset="-122"/>
                <a:ea typeface="楷体" panose="02010609060101010101" pitchFamily="49" charset="-122"/>
              </a:rPr>
              <a:t>涂上品红颜料，只有品红色光能反射</a:t>
            </a:r>
            <a:endParaRPr lang="zh-CN" altLang="en-US" sz="1400" dirty="0">
              <a:latin typeface="楷体" panose="02010609060101010101" pitchFamily="49" charset="-122"/>
              <a:ea typeface="楷体" panose="02010609060101010101" pitchFamily="49" charset="-122"/>
            </a:endParaRPr>
          </a:p>
        </p:txBody>
      </p:sp>
      <p:sp>
        <p:nvSpPr>
          <p:cNvPr id="23" name="文本框 22"/>
          <p:cNvSpPr txBox="1"/>
          <p:nvPr/>
        </p:nvSpPr>
        <p:spPr>
          <a:xfrm>
            <a:off x="7589071" y="4313453"/>
            <a:ext cx="1305212" cy="738664"/>
          </a:xfrm>
          <a:prstGeom prst="rect">
            <a:avLst/>
          </a:prstGeom>
          <a:noFill/>
        </p:spPr>
        <p:txBody>
          <a:bodyPr wrap="square" rtlCol="0">
            <a:spAutoFit/>
          </a:bodyPr>
          <a:lstStyle/>
          <a:p>
            <a:r>
              <a:rPr lang="zh-CN" altLang="en-US" sz="1400" dirty="0">
                <a:latin typeface="楷体" panose="02010609060101010101" pitchFamily="49" charset="-122"/>
                <a:ea typeface="楷体" panose="02010609060101010101" pitchFamily="49" charset="-122"/>
              </a:rPr>
              <a:t>涂上黄颜料，</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只有黄色光能反射</a:t>
            </a:r>
            <a:endParaRPr lang="zh-CN" altLang="en-US" sz="1400" dirty="0">
              <a:latin typeface="楷体" panose="02010609060101010101" pitchFamily="49" charset="-122"/>
              <a:ea typeface="楷体" panose="02010609060101010101" pitchFamily="49" charset="-122"/>
            </a:endParaRPr>
          </a:p>
        </p:txBody>
      </p:sp>
      <p:sp>
        <p:nvSpPr>
          <p:cNvPr id="24" name="文本框 23"/>
          <p:cNvSpPr txBox="1"/>
          <p:nvPr/>
        </p:nvSpPr>
        <p:spPr>
          <a:xfrm>
            <a:off x="7851402" y="5509736"/>
            <a:ext cx="1305212" cy="738664"/>
          </a:xfrm>
          <a:prstGeom prst="rect">
            <a:avLst/>
          </a:prstGeom>
          <a:noFill/>
        </p:spPr>
        <p:txBody>
          <a:bodyPr wrap="square" rtlCol="0">
            <a:spAutoFit/>
          </a:bodyPr>
          <a:lstStyle/>
          <a:p>
            <a:r>
              <a:rPr lang="zh-CN" altLang="en-US" sz="1400" dirty="0">
                <a:latin typeface="楷体" panose="02010609060101010101" pitchFamily="49" charset="-122"/>
                <a:ea typeface="楷体" panose="02010609060101010101" pitchFamily="49" charset="-122"/>
              </a:rPr>
              <a:t>涂上青颜料，只有青色光能反射</a:t>
            </a:r>
            <a:endParaRPr lang="zh-CN" altLang="en-US" sz="1400" dirty="0">
              <a:latin typeface="楷体" panose="02010609060101010101" pitchFamily="49" charset="-122"/>
              <a:ea typeface="楷体" panose="02010609060101010101" pitchFamily="49" charset="-122"/>
            </a:endParaRPr>
          </a:p>
        </p:txBody>
      </p:sp>
      <p:cxnSp>
        <p:nvCxnSpPr>
          <p:cNvPr id="25" name="直接箭头连接符 24"/>
          <p:cNvCxnSpPr/>
          <p:nvPr/>
        </p:nvCxnSpPr>
        <p:spPr bwMode="auto">
          <a:xfrm flipH="1">
            <a:off x="7391400" y="5791200"/>
            <a:ext cx="838200" cy="0"/>
          </a:xfrm>
          <a:prstGeom prst="straightConnector1">
            <a:avLst/>
          </a:prstGeom>
          <a:solidFill>
            <a:schemeClr val="accent1"/>
          </a:solidFill>
          <a:ln w="57150" cap="flat" cmpd="sng" algn="ctr">
            <a:solidFill>
              <a:srgbClr val="7030A0"/>
            </a:solidFill>
            <a:prstDash val="solid"/>
            <a:round/>
            <a:headEnd type="none" w="sm" len="sm"/>
            <a:tailEnd type="triangle"/>
          </a:ln>
          <a:effectLst/>
        </p:spPr>
      </p:cxnSp>
      <p:cxnSp>
        <p:nvCxnSpPr>
          <p:cNvPr id="26" name="直接箭头连接符 25"/>
          <p:cNvCxnSpPr/>
          <p:nvPr/>
        </p:nvCxnSpPr>
        <p:spPr bwMode="auto">
          <a:xfrm flipV="1">
            <a:off x="4895694" y="5796180"/>
            <a:ext cx="881062" cy="123825"/>
          </a:xfrm>
          <a:prstGeom prst="straightConnector1">
            <a:avLst/>
          </a:prstGeom>
          <a:solidFill>
            <a:schemeClr val="accent1"/>
          </a:solidFill>
          <a:ln w="57150" cap="flat" cmpd="sng" algn="ctr">
            <a:solidFill>
              <a:srgbClr val="7030A0"/>
            </a:solidFill>
            <a:prstDash val="solid"/>
            <a:round/>
            <a:headEnd type="none" w="sm" len="sm"/>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1" grpId="0"/>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CRT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显示器原理</a:t>
            </a:r>
            <a:endParaRPr 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CRT(</a:t>
            </a:r>
            <a:r>
              <a:rPr lang="en-US" dirty="0">
                <a:latin typeface="Times New Roman" panose="02020603050405020304" pitchFamily="18" charset="0"/>
                <a:ea typeface="楷体" panose="02010609060101010101" pitchFamily="49" charset="-122"/>
                <a:cs typeface="Times New Roman" panose="02020603050405020304" pitchFamily="18" charset="0"/>
              </a:rPr>
              <a:t>Cathode Ray Tube</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阴极射线显像管</a:t>
            </a:r>
            <a:endParaRPr 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347546" y="2793010"/>
            <a:ext cx="4148254" cy="2463026"/>
          </a:xfrm>
          <a:prstGeom prst="rect">
            <a:avLst/>
          </a:prstGeom>
        </p:spPr>
      </p:pic>
      <p:pic>
        <p:nvPicPr>
          <p:cNvPr id="6" name="图片 5"/>
          <p:cNvPicPr>
            <a:picLocks noChangeAspect="1"/>
          </p:cNvPicPr>
          <p:nvPr/>
        </p:nvPicPr>
        <p:blipFill>
          <a:blip r:embed="rId2"/>
          <a:stretch>
            <a:fillRect/>
          </a:stretch>
        </p:blipFill>
        <p:spPr>
          <a:xfrm>
            <a:off x="4560849" y="2720898"/>
            <a:ext cx="3886200" cy="2535138"/>
          </a:xfrm>
          <a:prstGeom prst="rect">
            <a:avLst/>
          </a:prstGeom>
        </p:spPr>
      </p:pic>
      <p:sp>
        <p:nvSpPr>
          <p:cNvPr id="7" name="文本框 6"/>
          <p:cNvSpPr txBox="1"/>
          <p:nvPr/>
        </p:nvSpPr>
        <p:spPr>
          <a:xfrm>
            <a:off x="1600200" y="5315359"/>
            <a:ext cx="980268" cy="338554"/>
          </a:xfrm>
          <a:prstGeom prst="rect">
            <a:avLst/>
          </a:prstGeom>
          <a:noFill/>
        </p:spPr>
        <p:txBody>
          <a:bodyPr wrap="none" rtlCol="0">
            <a:spAutoFit/>
          </a:bodyPr>
          <a:lstStyle/>
          <a:p>
            <a:r>
              <a:rPr lang="zh-CN" altLang="en-US" sz="1600" dirty="0"/>
              <a:t>单色</a:t>
            </a:r>
            <a:r>
              <a:rPr lang="en-US" altLang="zh-CN" sz="1600" dirty="0"/>
              <a:t>CRT</a:t>
            </a:r>
            <a:endParaRPr lang="en-US" sz="1600" dirty="0"/>
          </a:p>
        </p:txBody>
      </p:sp>
      <p:sp>
        <p:nvSpPr>
          <p:cNvPr id="8" name="文本框 7"/>
          <p:cNvSpPr txBox="1"/>
          <p:nvPr/>
        </p:nvSpPr>
        <p:spPr>
          <a:xfrm>
            <a:off x="6182532" y="5315359"/>
            <a:ext cx="980268" cy="338554"/>
          </a:xfrm>
          <a:prstGeom prst="rect">
            <a:avLst/>
          </a:prstGeom>
          <a:noFill/>
        </p:spPr>
        <p:txBody>
          <a:bodyPr wrap="none" rtlCol="0">
            <a:spAutoFit/>
          </a:bodyPr>
          <a:lstStyle/>
          <a:p>
            <a:r>
              <a:rPr lang="zh-CN" altLang="en-US" sz="1600" dirty="0"/>
              <a:t>彩色</a:t>
            </a:r>
            <a:r>
              <a:rPr lang="en-US" altLang="zh-CN" sz="1600" dirty="0"/>
              <a:t>CRT</a:t>
            </a:r>
            <a:endParaRPr lang="en-US" sz="1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LCD</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显示器原理</a:t>
            </a:r>
            <a:endParaRPr 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内容占位符 2"/>
          <p:cNvSpPr>
            <a:spLocks noGrp="1"/>
          </p:cNvSpPr>
          <p:nvPr>
            <p:ph idx="1"/>
          </p:nvPr>
        </p:nvSpPr>
        <p:spPr/>
        <p:txBody>
          <a:bodyPr/>
          <a:lstStyle/>
          <a:p>
            <a:pPr marL="0" indent="0">
              <a:buNone/>
            </a:pP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9" name="图片 8"/>
          <p:cNvPicPr>
            <a:picLocks noChangeAspect="1"/>
          </p:cNvPicPr>
          <p:nvPr/>
        </p:nvPicPr>
        <p:blipFill>
          <a:blip r:embed="rId1"/>
          <a:stretch>
            <a:fillRect/>
          </a:stretch>
        </p:blipFill>
        <p:spPr>
          <a:xfrm>
            <a:off x="482966" y="2286000"/>
            <a:ext cx="4351397" cy="3421677"/>
          </a:xfrm>
          <a:prstGeom prst="rect">
            <a:avLst/>
          </a:prstGeom>
        </p:spPr>
      </p:pic>
      <p:pic>
        <p:nvPicPr>
          <p:cNvPr id="10" name="图片 9"/>
          <p:cNvPicPr>
            <a:picLocks noChangeAspect="1"/>
          </p:cNvPicPr>
          <p:nvPr/>
        </p:nvPicPr>
        <p:blipFill>
          <a:blip r:embed="rId2"/>
          <a:stretch>
            <a:fillRect/>
          </a:stretch>
        </p:blipFill>
        <p:spPr>
          <a:xfrm>
            <a:off x="4883176" y="3058538"/>
            <a:ext cx="3623837" cy="21336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照相装置</a:t>
            </a:r>
            <a:endParaRPr lang="en-US" dirty="0">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p:txBody>
          <a:bodyPr/>
          <a:lstStyle/>
          <a:p>
            <a:pPr marL="0" indent="0">
              <a:buNone/>
            </a:pP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6" name="图片 5"/>
          <p:cNvPicPr>
            <a:picLocks noChangeAspect="1"/>
          </p:cNvPicPr>
          <p:nvPr/>
        </p:nvPicPr>
        <p:blipFill>
          <a:blip r:embed="rId1"/>
          <a:stretch>
            <a:fillRect/>
          </a:stretch>
        </p:blipFill>
        <p:spPr>
          <a:xfrm>
            <a:off x="609600" y="2678186"/>
            <a:ext cx="3810000" cy="2758539"/>
          </a:xfrm>
          <a:prstGeom prst="rect">
            <a:avLst/>
          </a:prstGeom>
        </p:spPr>
      </p:pic>
      <p:pic>
        <p:nvPicPr>
          <p:cNvPr id="7" name="图片 6"/>
          <p:cNvPicPr>
            <a:picLocks noChangeAspect="1"/>
          </p:cNvPicPr>
          <p:nvPr/>
        </p:nvPicPr>
        <p:blipFill>
          <a:blip r:embed="rId2"/>
          <a:stretch>
            <a:fillRect/>
          </a:stretch>
        </p:blipFill>
        <p:spPr>
          <a:xfrm>
            <a:off x="4648200" y="2563806"/>
            <a:ext cx="3429000" cy="2987298"/>
          </a:xfrm>
          <a:prstGeom prst="rect">
            <a:avLst/>
          </a:prstGeom>
        </p:spPr>
      </p:pic>
      <p:sp>
        <p:nvSpPr>
          <p:cNvPr id="8" name="矩形 7"/>
          <p:cNvSpPr/>
          <p:nvPr/>
        </p:nvSpPr>
        <p:spPr>
          <a:xfrm>
            <a:off x="5486400" y="5417403"/>
            <a:ext cx="4572000" cy="830997"/>
          </a:xfrm>
          <a:prstGeom prst="rect">
            <a:avLst/>
          </a:prstGeom>
        </p:spPr>
        <p:txBody>
          <a:bodyPr>
            <a:spAutoFit/>
          </a:bodyPr>
          <a:lstStyle/>
          <a:p>
            <a:r>
              <a:rPr lang="en-US" altLang="zh-CN" i="1" dirty="0">
                <a:solidFill>
                  <a:srgbClr val="242021"/>
                </a:solidFill>
                <a:latin typeface="Times-Italic"/>
              </a:rPr>
              <a:t>Bayer Array </a:t>
            </a:r>
            <a:br>
              <a:rPr lang="en-US" altLang="zh-CN" dirty="0"/>
            </a:b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针孔照相机</a:t>
            </a:r>
            <a:br>
              <a:rPr lang="en-US" altLang="zh-CN" dirty="0">
                <a:latin typeface="Times New Roman" panose="02020603050405020304" pitchFamily="18" charset="0"/>
                <a:ea typeface="楷体" panose="02010609060101010101" pitchFamily="49" charset="-122"/>
                <a:cs typeface="Times New Roman" panose="02020603050405020304" pitchFamily="18" charset="0"/>
              </a:rPr>
            </a:b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pinhole camera</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内容占位符 2"/>
          <p:cNvSpPr>
            <a:spLocks noGrp="1"/>
          </p:cNvSpPr>
          <p:nvPr>
            <p:ph idx="1"/>
          </p:nvPr>
        </p:nvSpPr>
        <p:spPr/>
        <p:txBody>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方形盒一个侧面的中心有一个小孔，胶片放在盒子里与小孔相对的内表面上</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dirty="0">
                <a:latin typeface="Times New Roman" panose="02020603050405020304" pitchFamily="18" charset="0"/>
                <a:ea typeface="楷体" panose="02010609060101010101" pitchFamily="49" charset="-122"/>
                <a:cs typeface="Times New Roman" panose="02020603050405020304" pitchFamily="18" charset="0"/>
              </a:rPr>
              <a:t>小孔非常小，仅容一条光线进入</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dirty="0">
                <a:latin typeface="Times New Roman" panose="02020603050405020304" pitchFamily="18" charset="0"/>
                <a:ea typeface="楷体" panose="02010609060101010101" pitchFamily="49" charset="-122"/>
                <a:cs typeface="Times New Roman" panose="02020603050405020304" pitchFamily="18" charset="0"/>
              </a:rPr>
              <a:t>胶片平面与针孔距离为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d</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dirty="0">
                <a:latin typeface="Times New Roman" panose="02020603050405020304" pitchFamily="18" charset="0"/>
                <a:ea typeface="楷体" panose="02010609060101010101" pitchFamily="49" charset="-122"/>
                <a:cs typeface="Times New Roman" panose="02020603050405020304" pitchFamily="18" charset="0"/>
              </a:rPr>
              <a:t>坐标系原点在小孔处 </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2667000" y="4050680"/>
            <a:ext cx="4486275" cy="26289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MS PGothic" panose="020B0600070205080204" pitchFamily="34" charset="-128"/>
                <a:cs typeface="Times New Roman" panose="02020603050405020304" pitchFamily="18" charset="0"/>
              </a:rPr>
              <a:t>Contents</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Image Formation System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成像系统 </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 Physical Image Model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物理成像系统</a:t>
            </a:r>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人类视觉系统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Human visual system</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针孔照相机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Pinhole camera model</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Synthetic camera model</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（虚拟照相机系统）</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Image Formation Models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成像模型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Global and local illumination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全局和局部照明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
        <p:nvSpPr>
          <p:cNvPr id="5" name="矩形 4"/>
          <p:cNvSpPr/>
          <p:nvPr/>
        </p:nvSpPr>
        <p:spPr bwMode="auto">
          <a:xfrm>
            <a:off x="381000" y="1524000"/>
            <a:ext cx="7086600" cy="609600"/>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针孔照相机</a:t>
            </a:r>
            <a:br>
              <a:rPr lang="en-US" altLang="zh-CN" dirty="0">
                <a:latin typeface="Times New Roman" panose="02020603050405020304" pitchFamily="18" charset="0"/>
                <a:ea typeface="楷体" panose="02010609060101010101" pitchFamily="49" charset="-122"/>
                <a:cs typeface="Times New Roman" panose="02020603050405020304" pitchFamily="18" charset="0"/>
              </a:rPr>
            </a:b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pinhole camera</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endParaRPr 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内容占位符 2"/>
          <p:cNvSpPr>
            <a:spLocks noGrp="1"/>
          </p:cNvSpPr>
          <p:nvPr>
            <p:ph idx="1"/>
          </p:nvPr>
        </p:nvSpPr>
        <p:spPr/>
        <p:txBody>
          <a:bodyPr/>
          <a:lstStyle/>
          <a:p>
            <a:r>
              <a:rPr lang="en-US" sz="2800" dirty="0">
                <a:latin typeface="Times New Roman" panose="02020603050405020304" pitchFamily="18" charset="0"/>
                <a:ea typeface="楷体" panose="02010609060101010101" pitchFamily="49" charset="-122"/>
                <a:cs typeface="Times New Roman" panose="02020603050405020304" pitchFamily="18" charset="0"/>
              </a:rPr>
              <a:t>(</a:t>
            </a:r>
            <a:r>
              <a:rPr lang="en-US" sz="2800" dirty="0" err="1">
                <a:latin typeface="Times New Roman" panose="02020603050405020304" pitchFamily="18" charset="0"/>
                <a:ea typeface="楷体" panose="02010609060101010101" pitchFamily="49" charset="-122"/>
                <a:cs typeface="Times New Roman" panose="02020603050405020304" pitchFamily="18" charset="0"/>
              </a:rPr>
              <a:t>x,y,z</a:t>
            </a:r>
            <a:r>
              <a:rPr lang="en-US" sz="2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点的投影</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err="1">
                <a:latin typeface="Times New Roman" panose="02020603050405020304" pitchFamily="18" charset="0"/>
                <a:ea typeface="楷体" panose="02010609060101010101" pitchFamily="49" charset="-122"/>
                <a:cs typeface="Times New Roman" panose="02020603050405020304" pitchFamily="18" charset="0"/>
              </a:rPr>
              <a:t>x</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p</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800" dirty="0" err="1">
                <a:latin typeface="Times New Roman" panose="02020603050405020304" pitchFamily="18" charset="0"/>
                <a:ea typeface="楷体" panose="02010609060101010101" pitchFamily="49" charset="-122"/>
                <a:cs typeface="Times New Roman" panose="02020603050405020304" pitchFamily="18" charset="0"/>
              </a:rPr>
              <a:t>y</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p</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 -d)</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sz="2800" dirty="0">
                <a:latin typeface="Times New Roman" panose="02020603050405020304" pitchFamily="18" charset="0"/>
                <a:ea typeface="楷体" panose="02010609060101010101" pitchFamily="49" charset="-122"/>
                <a:cs typeface="Times New Roman" panose="02020603050405020304" pitchFamily="18" charset="0"/>
              </a:rPr>
              <a:t>	</a:t>
            </a:r>
            <a:r>
              <a:rPr lang="en-US" sz="2800" dirty="0" err="1">
                <a:latin typeface="Times New Roman" panose="02020603050405020304" pitchFamily="18" charset="0"/>
                <a:ea typeface="楷体" panose="02010609060101010101" pitchFamily="49" charset="-122"/>
                <a:cs typeface="Times New Roman" panose="02020603050405020304" pitchFamily="18" charset="0"/>
              </a:rPr>
              <a:t>x</a:t>
            </a:r>
            <a:r>
              <a:rPr lang="en-US" sz="1600" dirty="0" err="1">
                <a:latin typeface="Times New Roman" panose="02020603050405020304" pitchFamily="18" charset="0"/>
                <a:ea typeface="楷体" panose="02010609060101010101" pitchFamily="49" charset="-122"/>
                <a:cs typeface="Times New Roman" panose="02020603050405020304" pitchFamily="18" charset="0"/>
              </a:rPr>
              <a:t>p</a:t>
            </a:r>
            <a:r>
              <a:rPr lang="en-US" sz="2800" dirty="0">
                <a:latin typeface="Times New Roman" panose="02020603050405020304" pitchFamily="18" charset="0"/>
                <a:ea typeface="楷体" panose="02010609060101010101" pitchFamily="49" charset="-122"/>
                <a:cs typeface="Times New Roman" panose="02020603050405020304" pitchFamily="18" charset="0"/>
              </a:rPr>
              <a:t> = -d*x/z</a:t>
            </a:r>
            <a:endParaRPr lang="en-US" sz="28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sz="2800" dirty="0">
                <a:latin typeface="Times New Roman" panose="02020603050405020304" pitchFamily="18" charset="0"/>
                <a:ea typeface="楷体" panose="02010609060101010101" pitchFamily="49" charset="-122"/>
                <a:cs typeface="Times New Roman" panose="02020603050405020304" pitchFamily="18" charset="0"/>
              </a:rPr>
              <a:t>        </a:t>
            </a:r>
            <a:r>
              <a:rPr lang="en-US" sz="2800" dirty="0" err="1">
                <a:latin typeface="Times New Roman" panose="02020603050405020304" pitchFamily="18" charset="0"/>
                <a:ea typeface="楷体" panose="02010609060101010101" pitchFamily="49" charset="-122"/>
                <a:cs typeface="Times New Roman" panose="02020603050405020304" pitchFamily="18" charset="0"/>
              </a:rPr>
              <a:t>y</a:t>
            </a:r>
            <a:r>
              <a:rPr lang="en-US" sz="1600" dirty="0" err="1">
                <a:latin typeface="Times New Roman" panose="02020603050405020304" pitchFamily="18" charset="0"/>
                <a:ea typeface="楷体" panose="02010609060101010101" pitchFamily="49" charset="-122"/>
                <a:cs typeface="Times New Roman" panose="02020603050405020304" pitchFamily="18" charset="0"/>
              </a:rPr>
              <a:t>p</a:t>
            </a:r>
            <a:r>
              <a:rPr lang="en-US" sz="2800" dirty="0">
                <a:latin typeface="Times New Roman" panose="02020603050405020304" pitchFamily="18" charset="0"/>
                <a:ea typeface="楷体" panose="02010609060101010101" pitchFamily="49" charset="-122"/>
                <a:cs typeface="Times New Roman" panose="02020603050405020304" pitchFamily="18" charset="0"/>
              </a:rPr>
              <a:t> = -d*y/z</a:t>
            </a:r>
            <a:endParaRPr lang="en-US" sz="28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 视域或视角：胶片上能成</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完整像的最大物体所张</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的角度</a:t>
            </a:r>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          θ=2 tan</a:t>
            </a:r>
            <a:r>
              <a:rPr lang="en-US" altLang="zh-CN" sz="2800" baseline="30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(h/2d)</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无穷景深：不论远近</a:t>
            </a:r>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  都会清晰成像</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 </a:t>
            </a:r>
            <a:endParaRPr lang="en-US" sz="2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4876800" y="2133600"/>
            <a:ext cx="4032717" cy="38862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缺点</a:t>
            </a:r>
            <a:endParaRPr lang="en-US" dirty="0">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p:txBody>
          <a:bodyPr/>
          <a:lstStyle/>
          <a:p>
            <a:r>
              <a:rPr lang="zh-CN" altLang="en-US" dirty="0">
                <a:latin typeface="楷体" panose="02010609060101010101" pitchFamily="49" charset="-122"/>
                <a:ea typeface="楷体" panose="02010609060101010101" pitchFamily="49" charset="-122"/>
              </a:rPr>
              <a:t>针孔太小：单条光线</a:t>
            </a:r>
            <a:endParaRPr lang="en-US" altLang="zh-CN" dirty="0">
              <a:latin typeface="楷体" panose="02010609060101010101" pitchFamily="49" charset="-122"/>
              <a:ea typeface="楷体" panose="02010609060101010101" pitchFamily="49" charset="-122"/>
            </a:endParaRPr>
          </a:p>
          <a:p>
            <a:pPr lvl="1"/>
            <a:r>
              <a:rPr lang="zh-CN" altLang="en-US" dirty="0">
                <a:latin typeface="楷体" panose="02010609060101010101" pitchFamily="49" charset="-122"/>
                <a:ea typeface="楷体" panose="02010609060101010101" pitchFamily="49" charset="-122"/>
              </a:rPr>
              <a:t>用透镜替换小孔</a:t>
            </a:r>
            <a:endParaRPr lang="en-US" altLang="zh-CN" dirty="0">
              <a:latin typeface="楷体" panose="02010609060101010101" pitchFamily="49" charset="-122"/>
              <a:ea typeface="楷体" panose="02010609060101010101" pitchFamily="49" charset="-122"/>
            </a:endParaRPr>
          </a:p>
          <a:p>
            <a:pPr lvl="1"/>
            <a:endParaRPr lang="zh-CN" altLang="en-US"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视角不能调节</a:t>
            </a:r>
            <a:endParaRPr lang="en-US" altLang="zh-CN" dirty="0">
              <a:latin typeface="楷体" panose="02010609060101010101" pitchFamily="49" charset="-122"/>
              <a:ea typeface="楷体" panose="02010609060101010101" pitchFamily="49" charset="-122"/>
            </a:endParaRPr>
          </a:p>
          <a:p>
            <a:pPr lvl="1"/>
            <a:r>
              <a:rPr lang="zh-CN" altLang="en-US" dirty="0">
                <a:latin typeface="楷体" panose="02010609060101010101" pitchFamily="49" charset="-122"/>
                <a:ea typeface="楷体" panose="02010609060101010101" pitchFamily="49" charset="-122"/>
              </a:rPr>
              <a:t>使用焦距可调的透镜</a:t>
            </a:r>
            <a:endParaRPr lang="en-US" altLang="zh-CN" dirty="0">
              <a:latin typeface="楷体" panose="02010609060101010101" pitchFamily="49" charset="-122"/>
              <a:ea typeface="楷体" panose="02010609060101010101" pitchFamily="49" charset="-122"/>
            </a:endParaRPr>
          </a:p>
          <a:p>
            <a:pPr lvl="1"/>
            <a:r>
              <a:rPr lang="zh-CN" altLang="en-US" dirty="0">
                <a:latin typeface="楷体" panose="02010609060101010101" pitchFamily="49" charset="-122"/>
                <a:ea typeface="楷体" panose="02010609060101010101" pitchFamily="49" charset="-122"/>
              </a:rPr>
              <a:t>等价地，胶片平面与小孔距离可调</a:t>
            </a:r>
            <a:endParaRPr lang="en-US" dirty="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ea typeface="MS PGothic" panose="020B0600070205080204" pitchFamily="34" charset="-128"/>
                <a:cs typeface="Times New Roman" panose="02020603050405020304" pitchFamily="18" charset="0"/>
              </a:rPr>
              <a:t>Contents</a:t>
            </a:r>
            <a:endParaRPr lang="en-US" altLang="zh-CN" dirty="0">
              <a:latin typeface="Times New Roman" panose="02020603050405020304" pitchFamily="18" charset="0"/>
              <a:ea typeface="MS PGothic" panose="020B0600070205080204" pitchFamily="34" charset="-128"/>
              <a:cs typeface="Times New Roman" panose="02020603050405020304" pitchFamily="18" charset="0"/>
            </a:endParaRPr>
          </a:p>
        </p:txBody>
      </p:sp>
      <p:sp>
        <p:nvSpPr>
          <p:cNvPr id="3" name="内容占位符 2"/>
          <p:cNvSpPr>
            <a:spLocks noGrp="1"/>
          </p:cNvSpPr>
          <p:nvPr>
            <p:ph idx="1"/>
          </p:nvPr>
        </p:nvSpPr>
        <p:spPr/>
        <p:txBody>
          <a:bodyPr/>
          <a:lstStyle/>
          <a:p>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Image Formation System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成像系统 </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 Physical Image Model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物理成像系统</a:t>
            </a:r>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人类视觉系统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Human visual system</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针孔照相机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Pinhole camera model</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Synthetic camera model</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（虚拟照相机系统）</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Image Formation Models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成像模型</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Global and local illumination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全局和局部照明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
        <p:nvSpPr>
          <p:cNvPr id="5" name="矩形 4"/>
          <p:cNvSpPr/>
          <p:nvPr/>
        </p:nvSpPr>
        <p:spPr bwMode="auto">
          <a:xfrm>
            <a:off x="707571" y="4191000"/>
            <a:ext cx="7086600" cy="1676400"/>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latin typeface="楷体" panose="02010609060101010101" pitchFamily="49" charset="-122"/>
                <a:ea typeface="楷体" panose="02010609060101010101" pitchFamily="49" charset="-122"/>
              </a:rPr>
              <a:t>基于针孔相机模型的虚拟相机</a:t>
            </a:r>
            <a:endParaRPr lang="en-US" sz="3600" dirty="0">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p:txBody>
          <a:bodyPr/>
          <a:lstStyle/>
          <a:p>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601180" y="1828800"/>
            <a:ext cx="7789240" cy="44196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虚拟相机若干要素</a:t>
            </a:r>
            <a:endParaRPr lang="en-US" dirty="0">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p:txBody>
          <a:bodyPr/>
          <a:lstStyle/>
          <a:p>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投影线：对象上一点到透镜中心的连线</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投影中心</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：透镜中心</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投影平面：移至透镜前的虚拟成像平面</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对象上一点的像位于投影线与投影平面的交点</a:t>
            </a:r>
            <a:endParaRPr 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85725" y="1676400"/>
            <a:ext cx="8372475" cy="276441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虚拟相机若干要素</a:t>
            </a:r>
            <a:endParaRPr lang="en-US" dirty="0">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p:txBody>
          <a:body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图像大小是有限的</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场景中位于视角</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视域体中对象在胶片上成像</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在投影平面内设置一个裁剪矩形</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sz="2400" dirty="0">
                <a:latin typeface="Times New Roman" panose="02020603050405020304" pitchFamily="18" charset="0"/>
                <a:ea typeface="楷体" panose="02010609060101010101" pitchFamily="49" charset="-122"/>
                <a:cs typeface="Times New Roman" panose="02020603050405020304" pitchFamily="18" charset="0"/>
              </a:rPr>
              <a:t>clipping rectangle)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或裁剪窗口</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sz="2400" dirty="0">
                <a:latin typeface="Times New Roman" panose="02020603050405020304" pitchFamily="18" charset="0"/>
                <a:ea typeface="楷体" panose="02010609060101010101" pitchFamily="49" charset="-122"/>
                <a:cs typeface="Times New Roman" panose="02020603050405020304" pitchFamily="18" charset="0"/>
              </a:rPr>
              <a:t>clipping window)</a:t>
            </a:r>
            <a:endParaRPr lang="en-US" sz="24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给定投影中心的位置、投影平面的位置和方向，还有裁剪窗口的大小，就能确定哪些对象会在图像中出现。</a:t>
            </a:r>
            <a:endParaRPr 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1981200" y="3943815"/>
            <a:ext cx="5068319" cy="27432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优势</a:t>
            </a:r>
            <a:endParaRPr lang="en-US" dirty="0">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a:xfrm>
            <a:off x="685800" y="1600200"/>
            <a:ext cx="7772400" cy="4724400"/>
          </a:xfrm>
        </p:spPr>
        <p:txBody>
          <a:bodyPr/>
          <a:lstStyle/>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把对象、观察者和光源区分开</a:t>
            </a:r>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二维图形是三维图形的一个特殊情形</a:t>
            </a:r>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可以得到简单的软件</a:t>
            </a:r>
            <a:r>
              <a:rPr lang="en-US" sz="2800" dirty="0">
                <a:latin typeface="Times New Roman" panose="02020603050405020304" pitchFamily="18" charset="0"/>
                <a:ea typeface="楷体" panose="02010609060101010101" pitchFamily="49" charset="-122"/>
                <a:cs typeface="Times New Roman" panose="02020603050405020304" pitchFamily="18" charset="0"/>
              </a:rPr>
              <a:t>API (Application programming interface)</a:t>
            </a:r>
            <a:endParaRPr lang="en-US" sz="28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en-US"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指定对象、光源、照相机、材料属性</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由</a:t>
            </a:r>
            <a:r>
              <a:rPr lang="en-US" sz="2400" dirty="0">
                <a:latin typeface="Times New Roman" panose="02020603050405020304" pitchFamily="18" charset="0"/>
                <a:ea typeface="楷体" panose="02010609060101010101" pitchFamily="49" charset="-122"/>
                <a:cs typeface="Times New Roman" panose="02020603050405020304" pitchFamily="18" charset="0"/>
              </a:rPr>
              <a:t>API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的实现确定最终的图像</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可以得到快速的硬件实现</a:t>
            </a:r>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主流</a:t>
            </a:r>
            <a:r>
              <a:rPr lang="en-US" sz="2800" dirty="0">
                <a:latin typeface="Times New Roman" panose="02020603050405020304" pitchFamily="18" charset="0"/>
                <a:ea typeface="楷体" panose="02010609060101010101" pitchFamily="49" charset="-122"/>
                <a:cs typeface="Times New Roman" panose="02020603050405020304" pitchFamily="18" charset="0"/>
              </a:rPr>
              <a:t>API，</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如</a:t>
            </a:r>
            <a:r>
              <a:rPr lang="en-US" sz="2800" dirty="0">
                <a:latin typeface="Times New Roman" panose="02020603050405020304" pitchFamily="18" charset="0"/>
                <a:ea typeface="楷体" panose="02010609060101010101" pitchFamily="49" charset="-122"/>
                <a:cs typeface="Times New Roman" panose="02020603050405020304" pitchFamily="18" charset="0"/>
              </a:rPr>
              <a:t>OpenGL</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和</a:t>
            </a:r>
            <a:r>
              <a:rPr lang="en-US" sz="2800" dirty="0">
                <a:latin typeface="Times New Roman" panose="02020603050405020304" pitchFamily="18" charset="0"/>
                <a:ea typeface="楷体" panose="02010609060101010101" pitchFamily="49" charset="-122"/>
                <a:cs typeface="Times New Roman" panose="02020603050405020304" pitchFamily="18" charset="0"/>
              </a:rPr>
              <a:t>Direct3D</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都是基于</a:t>
            </a:r>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None/>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   该模型</a:t>
            </a:r>
            <a:endParaRPr lang="en-US" sz="2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全局与局部光照</a:t>
            </a:r>
            <a:br>
              <a:rPr lang="en-US" altLang="zh-CN" dirty="0">
                <a:latin typeface="Times New Roman" panose="02020603050405020304" pitchFamily="18" charset="0"/>
                <a:ea typeface="楷体" panose="02010609060101010101" pitchFamily="49" charset="-122"/>
                <a:cs typeface="Times New Roman" panose="02020603050405020304" pitchFamily="18" charset="0"/>
              </a:rPr>
            </a:br>
            <a:r>
              <a:rPr lang="en-US" altLang="zh-CN" dirty="0">
                <a:latin typeface="Times New Roman" panose="02020603050405020304" pitchFamily="18" charset="0"/>
                <a:ea typeface="楷体" panose="02010609060101010101" pitchFamily="49" charset="-122"/>
                <a:cs typeface="Times New Roman" panose="02020603050405020304" pitchFamily="18" charset="0"/>
              </a:rPr>
              <a:t>Global Illumination and Local Illumination </a:t>
            </a:r>
            <a:endParaRPr 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内容占位符 2"/>
          <p:cNvSpPr>
            <a:spLocks noGrp="1"/>
          </p:cNvSpPr>
          <p:nvPr>
            <p:ph idx="1"/>
          </p:nvPr>
        </p:nvSpPr>
        <p:spPr/>
        <p:txBody>
          <a:bodyPr/>
          <a:lstStyle/>
          <a:p>
            <a:r>
              <a:rPr lang="zh-CN" altLang="en-US" dirty="0">
                <a:latin typeface="楷体" panose="02010609060101010101" pitchFamily="49" charset="-122"/>
                <a:ea typeface="楷体" panose="02010609060101010101" pitchFamily="49" charset="-122"/>
                <a:cs typeface="楷体" panose="02010609060101010101" pitchFamily="49" charset="-122"/>
              </a:rPr>
              <a:t>全局光照不能对每个对</a:t>
            </a:r>
            <a:endParaRPr lang="en-US" altLang="zh-CN" dirty="0">
              <a:latin typeface="楷体" panose="02010609060101010101" pitchFamily="49" charset="-122"/>
              <a:ea typeface="楷体" panose="02010609060101010101" pitchFamily="49" charset="-122"/>
              <a:cs typeface="楷体" panose="02010609060101010101" pitchFamily="49" charset="-122"/>
            </a:endParaRPr>
          </a:p>
          <a:p>
            <a:pPr marL="0" indent="0">
              <a:buNone/>
            </a:pPr>
            <a:r>
              <a:rPr lang="zh-CN" altLang="en-US" dirty="0">
                <a:latin typeface="楷体" panose="02010609060101010101" pitchFamily="49" charset="-122"/>
                <a:ea typeface="楷体" panose="02010609060101010101" pitchFamily="49" charset="-122"/>
                <a:cs typeface="楷体" panose="02010609060101010101" pitchFamily="49" charset="-122"/>
              </a:rPr>
              <a:t>  象独立地计算它的颜色</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pPr marL="0" indent="0">
              <a:buNone/>
            </a:pPr>
            <a:r>
              <a:rPr lang="zh-CN" altLang="en-US" dirty="0">
                <a:latin typeface="楷体" panose="02010609060101010101" pitchFamily="49" charset="-122"/>
                <a:ea typeface="楷体" panose="02010609060101010101" pitchFamily="49" charset="-122"/>
                <a:cs typeface="楷体" panose="02010609060101010101" pitchFamily="49" charset="-122"/>
              </a:rPr>
              <a:t>  和阴影</a:t>
            </a:r>
            <a:endParaRPr lang="en-US" altLang="zh-CN" dirty="0">
              <a:latin typeface="楷体" panose="02010609060101010101" pitchFamily="49" charset="-122"/>
              <a:ea typeface="楷体" panose="02010609060101010101" pitchFamily="49" charset="-122"/>
              <a:cs typeface="楷体" panose="02010609060101010101" pitchFamily="49" charset="-122"/>
            </a:endParaRPr>
          </a:p>
          <a:p>
            <a:pPr lvl="1"/>
            <a:r>
              <a:rPr lang="zh-CN" altLang="en-US" dirty="0">
                <a:latin typeface="楷体" panose="02010609060101010101" pitchFamily="49" charset="-122"/>
                <a:ea typeface="楷体" panose="02010609060101010101" pitchFamily="49" charset="-122"/>
                <a:cs typeface="楷体" panose="02010609060101010101" pitchFamily="49" charset="-122"/>
              </a:rPr>
              <a:t>有些对象被其它对象遮住</a:t>
            </a:r>
            <a:endParaRPr lang="en-US" altLang="zh-CN" dirty="0">
              <a:latin typeface="楷体" panose="02010609060101010101" pitchFamily="49" charset="-122"/>
              <a:ea typeface="楷体" panose="02010609060101010101" pitchFamily="49" charset="-122"/>
              <a:cs typeface="楷体" panose="02010609060101010101" pitchFamily="49" charset="-122"/>
            </a:endParaRPr>
          </a:p>
          <a:p>
            <a:pPr marL="381000" lvl="1" indent="0">
              <a:buNone/>
            </a:pPr>
            <a:r>
              <a:rPr lang="en-US" altLang="zh-CN" dirty="0">
                <a:latin typeface="楷体" panose="02010609060101010101" pitchFamily="49" charset="-122"/>
                <a:ea typeface="楷体" panose="02010609060101010101" pitchFamily="49" charset="-122"/>
                <a:cs typeface="楷体" panose="02010609060101010101" pitchFamily="49" charset="-122"/>
              </a:rPr>
              <a:t> </a:t>
            </a:r>
            <a:r>
              <a:rPr lang="zh-CN" altLang="en-US" dirty="0">
                <a:latin typeface="楷体" panose="02010609060101010101" pitchFamily="49" charset="-122"/>
                <a:ea typeface="楷体" panose="02010609060101010101" pitchFamily="49" charset="-122"/>
                <a:cs typeface="楷体" panose="02010609060101010101" pitchFamily="49" charset="-122"/>
              </a:rPr>
              <a:t>了光源</a:t>
            </a:r>
            <a:endParaRPr lang="en-US" altLang="zh-CN" dirty="0">
              <a:latin typeface="楷体" panose="02010609060101010101" pitchFamily="49" charset="-122"/>
              <a:ea typeface="楷体" panose="02010609060101010101" pitchFamily="49" charset="-122"/>
              <a:cs typeface="楷体" panose="02010609060101010101" pitchFamily="49" charset="-122"/>
            </a:endParaRPr>
          </a:p>
          <a:p>
            <a:pPr lvl="1"/>
            <a:r>
              <a:rPr lang="zh-CN" altLang="en-US" dirty="0">
                <a:latin typeface="楷体" panose="02010609060101010101" pitchFamily="49" charset="-122"/>
                <a:ea typeface="楷体" panose="02010609060101010101" pitchFamily="49" charset="-122"/>
                <a:cs typeface="楷体" panose="02010609060101010101" pitchFamily="49" charset="-122"/>
              </a:rPr>
              <a:t>光可以在对象之间反射</a:t>
            </a:r>
            <a:endParaRPr lang="en-US" altLang="zh-CN" dirty="0">
              <a:latin typeface="楷体" panose="02010609060101010101" pitchFamily="49" charset="-122"/>
              <a:ea typeface="楷体" panose="02010609060101010101" pitchFamily="49" charset="-122"/>
              <a:cs typeface="楷体" panose="02010609060101010101" pitchFamily="49" charset="-122"/>
            </a:endParaRPr>
          </a:p>
          <a:p>
            <a:pPr lvl="1"/>
            <a:r>
              <a:rPr lang="zh-CN" altLang="en-US" dirty="0">
                <a:latin typeface="楷体" panose="02010609060101010101" pitchFamily="49" charset="-122"/>
                <a:ea typeface="楷体" panose="02010609060101010101" pitchFamily="49" charset="-122"/>
                <a:cs typeface="楷体" panose="02010609060101010101" pitchFamily="49" charset="-122"/>
              </a:rPr>
              <a:t>有些对象是透明的</a:t>
            </a:r>
            <a:endParaRPr lang="en-US" dirty="0">
              <a:latin typeface="楷体" panose="02010609060101010101" pitchFamily="49" charset="-122"/>
              <a:ea typeface="楷体" panose="02010609060101010101" pitchFamily="49" charset="-122"/>
              <a:cs typeface="楷体" panose="02010609060101010101" pitchFamily="49" charset="-122"/>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5257800" y="2419350"/>
            <a:ext cx="3686947" cy="29337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全局与局部光照</a:t>
            </a:r>
            <a:br>
              <a:rPr lang="en-US" altLang="zh-CN" dirty="0">
                <a:latin typeface="Times New Roman" panose="02020603050405020304" pitchFamily="18" charset="0"/>
                <a:ea typeface="楷体" panose="02010609060101010101" pitchFamily="49" charset="-122"/>
                <a:cs typeface="Times New Roman" panose="02020603050405020304" pitchFamily="18" charset="0"/>
              </a:rPr>
            </a:br>
            <a:r>
              <a:rPr lang="en-US" altLang="zh-CN" dirty="0">
                <a:latin typeface="Times New Roman" panose="02020603050405020304" pitchFamily="18" charset="0"/>
                <a:ea typeface="楷体" panose="02010609060101010101" pitchFamily="49" charset="-122"/>
                <a:cs typeface="Times New Roman" panose="02020603050405020304" pitchFamily="18" charset="0"/>
              </a:rPr>
              <a:t>Global Illumination and Local Illumination </a:t>
            </a:r>
            <a:endParaRPr 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内容占位符 5"/>
          <p:cNvSpPr>
            <a:spLocks noGrp="1"/>
          </p:cNvSpPr>
          <p:nvPr>
            <p:ph sz="half" idx="1"/>
          </p:nvPr>
        </p:nvSpPr>
        <p:spPr/>
        <p:txBody>
          <a:bodyPr/>
          <a:lstStyle/>
          <a:p>
            <a:r>
              <a:rPr lang="zh-CN" altLang="en-US" dirty="0">
                <a:latin typeface="楷体" panose="02010609060101010101" pitchFamily="49" charset="-122"/>
                <a:ea typeface="楷体" panose="02010609060101010101" pitchFamily="49" charset="-122"/>
              </a:rPr>
              <a:t>全局光照模型光线跟踪、光子映射</a:t>
            </a:r>
            <a:endParaRPr lang="en-US" altLang="zh-CN" dirty="0">
              <a:latin typeface="楷体" panose="02010609060101010101" pitchFamily="49" charset="-122"/>
              <a:ea typeface="楷体" panose="02010609060101010101" pitchFamily="49" charset="-122"/>
            </a:endParaRPr>
          </a:p>
          <a:p>
            <a:pPr lvl="1"/>
            <a:r>
              <a:rPr lang="zh-CN" altLang="en-US" dirty="0">
                <a:latin typeface="楷体" panose="02010609060101010101" pitchFamily="49" charset="-122"/>
                <a:ea typeface="楷体" panose="02010609060101010101" pitchFamily="49" charset="-122"/>
              </a:rPr>
              <a:t>辐射度方法</a:t>
            </a:r>
            <a:endParaRPr lang="en-US" altLang="zh-CN" dirty="0">
              <a:latin typeface="楷体" panose="02010609060101010101" pitchFamily="49" charset="-122"/>
              <a:ea typeface="楷体" panose="02010609060101010101" pitchFamily="49" charset="-122"/>
            </a:endParaRPr>
          </a:p>
          <a:p>
            <a:pPr lvl="1"/>
            <a:r>
              <a:rPr lang="zh-CN" altLang="en-US" dirty="0">
                <a:latin typeface="楷体" panose="02010609060101010101" pitchFamily="49" charset="-122"/>
                <a:ea typeface="楷体" panose="02010609060101010101" pitchFamily="49" charset="-122"/>
              </a:rPr>
              <a:t>目标：照片真实感图形渲染</a:t>
            </a:r>
            <a:endParaRPr lang="zh-CN" altLang="en-US" dirty="0">
              <a:latin typeface="楷体" panose="02010609060101010101" pitchFamily="49" charset="-122"/>
              <a:ea typeface="楷体" panose="02010609060101010101" pitchFamily="49" charset="-122"/>
            </a:endParaRPr>
          </a:p>
          <a:p>
            <a:endParaRPr lang="en-US" dirty="0">
              <a:latin typeface="楷体" panose="02010609060101010101" pitchFamily="49" charset="-122"/>
              <a:ea typeface="楷体" panose="02010609060101010101" pitchFamily="49" charset="-122"/>
            </a:endParaRPr>
          </a:p>
        </p:txBody>
      </p:sp>
      <p:sp>
        <p:nvSpPr>
          <p:cNvPr id="7" name="内容占位符 6"/>
          <p:cNvSpPr>
            <a:spLocks noGrp="1"/>
          </p:cNvSpPr>
          <p:nvPr>
            <p:ph sz="half" idx="2"/>
          </p:nvPr>
        </p:nvSpPr>
        <p:spPr/>
        <p:txBody>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局部光照模型</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r>
              <a:rPr lang="en-US" altLang="zh-CN" dirty="0" err="1">
                <a:latin typeface="Times New Roman" panose="02020603050405020304" pitchFamily="18" charset="0"/>
                <a:ea typeface="楷体" panose="02010609060101010101" pitchFamily="49" charset="-122"/>
                <a:cs typeface="Times New Roman" panose="02020603050405020304" pitchFamily="18" charset="0"/>
              </a:rPr>
              <a:t>Phong</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光照模型</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dirty="0">
                <a:latin typeface="Times New Roman" panose="02020603050405020304" pitchFamily="18" charset="0"/>
                <a:ea typeface="楷体" panose="02010609060101010101" pitchFamily="49" charset="-122"/>
                <a:cs typeface="Times New Roman" panose="02020603050405020304" pitchFamily="18" charset="0"/>
              </a:rPr>
              <a:t>目标：交互式或实时图形渲染</a:t>
            </a:r>
            <a:endParaRPr lang="en-US" dirty="0">
              <a:latin typeface="Times New Roman" panose="02020603050405020304" pitchFamily="18" charset="0"/>
              <a:ea typeface="楷体" panose="02010609060101010101" pitchFamily="49" charset="-122"/>
              <a:cs typeface="Times New Roman" panose="02020603050405020304" pitchFamily="18" charset="0"/>
            </a:endParaRPr>
          </a:p>
          <a:p>
            <a:endParaRPr 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8" name="图片 7"/>
          <p:cNvPicPr>
            <a:picLocks noChangeAspect="1"/>
          </p:cNvPicPr>
          <p:nvPr/>
        </p:nvPicPr>
        <p:blipFill>
          <a:blip r:embed="rId1"/>
          <a:stretch>
            <a:fillRect/>
          </a:stretch>
        </p:blipFill>
        <p:spPr>
          <a:xfrm>
            <a:off x="0" y="3850888"/>
            <a:ext cx="3609975" cy="2457450"/>
          </a:xfrm>
          <a:prstGeom prst="rect">
            <a:avLst/>
          </a:prstGeom>
        </p:spPr>
      </p:pic>
      <p:pic>
        <p:nvPicPr>
          <p:cNvPr id="9" name="图片 8"/>
          <p:cNvPicPr>
            <a:picLocks noChangeAspect="1"/>
          </p:cNvPicPr>
          <p:nvPr/>
        </p:nvPicPr>
        <p:blipFill>
          <a:blip r:embed="rId2"/>
          <a:stretch>
            <a:fillRect/>
          </a:stretch>
        </p:blipFill>
        <p:spPr>
          <a:xfrm>
            <a:off x="3622985" y="4114800"/>
            <a:ext cx="5372100" cy="159144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光线跟踪方法的不足之处</a:t>
            </a:r>
            <a:endParaRPr lang="en-US" dirty="0">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p:txBody>
          <a:bodyPr/>
          <a:lstStyle/>
          <a:p>
            <a:r>
              <a:rPr lang="zh-CN" altLang="en-US" sz="3200" dirty="0">
                <a:latin typeface="Times New Roman" panose="02020603050405020304" pitchFamily="18" charset="0"/>
                <a:ea typeface="楷体" panose="02010609060101010101" pitchFamily="49" charset="-122"/>
                <a:cs typeface="Times New Roman" panose="02020603050405020304" pitchFamily="18" charset="0"/>
              </a:rPr>
              <a:t>原则上它可以得到全局光照效果，例如阴影和多重反射，但是光线跟踪速度很慢，</a:t>
            </a:r>
            <a:endParaRPr lang="zh-CN" altLang="en-US" sz="32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3200" dirty="0">
                <a:latin typeface="Times New Roman" panose="02020603050405020304" pitchFamily="18" charset="0"/>
                <a:ea typeface="楷体" panose="02010609060101010101" pitchFamily="49" charset="-122"/>
                <a:cs typeface="Times New Roman" panose="02020603050405020304" pitchFamily="18" charset="0"/>
              </a:rPr>
              <a:t>不适用于交互系统的需要</a:t>
            </a:r>
            <a:endParaRPr lang="zh-CN" altLang="en-US" sz="32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3200" dirty="0">
                <a:latin typeface="Times New Roman" panose="02020603050405020304" pitchFamily="18" charset="0"/>
                <a:ea typeface="楷体" panose="02010609060101010101" pitchFamily="49" charset="-122"/>
                <a:cs typeface="Times New Roman" panose="02020603050405020304" pitchFamily="18" charset="0"/>
              </a:rPr>
              <a:t>借助</a:t>
            </a:r>
            <a:r>
              <a:rPr lang="en-US" altLang="zh-CN" sz="3200" dirty="0">
                <a:latin typeface="Times New Roman" panose="02020603050405020304" pitchFamily="18" charset="0"/>
                <a:ea typeface="楷体" panose="02010609060101010101" pitchFamily="49" charset="-122"/>
                <a:cs typeface="Times New Roman" panose="02020603050405020304" pitchFamily="18" charset="0"/>
              </a:rPr>
              <a:t>GPU</a:t>
            </a:r>
            <a:r>
              <a:rPr lang="zh-CN" altLang="en-US" sz="3200" dirty="0">
                <a:latin typeface="Times New Roman" panose="02020603050405020304" pitchFamily="18" charset="0"/>
                <a:ea typeface="楷体" panose="02010609060101010101" pitchFamily="49" charset="-122"/>
                <a:cs typeface="Times New Roman" panose="02020603050405020304" pitchFamily="18" charset="0"/>
              </a:rPr>
              <a:t>实现的光线跟踪接近于实时</a:t>
            </a:r>
            <a:endParaRPr lang="en-US" sz="32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物理图像</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图片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Image</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内容占位符 2"/>
          <p:cNvSpPr>
            <a:spLocks noGrp="1"/>
          </p:cNvSpPr>
          <p:nvPr>
            <p:ph idx="1"/>
          </p:nvPr>
        </p:nvSpPr>
        <p:spPr/>
        <p:txBody>
          <a:bodyPr/>
          <a:lstStyle/>
          <a:p>
            <a:r>
              <a:rPr lang="zh-CN" altLang="en-US" dirty="0">
                <a:latin typeface="楷体" panose="02010609060101010101" pitchFamily="49" charset="-122"/>
                <a:ea typeface="楷体" panose="02010609060101010101" pitchFamily="49" charset="-122"/>
                <a:cs typeface="楷体" panose="02010609060101010101" pitchFamily="49" charset="-122"/>
              </a:rPr>
              <a:t>二维格式 </a:t>
            </a:r>
            <a:endParaRPr lang="en-US" altLang="zh-CN" dirty="0">
              <a:latin typeface="楷体" panose="02010609060101010101" pitchFamily="49" charset="-122"/>
              <a:ea typeface="楷体" panose="02010609060101010101" pitchFamily="49" charset="-122"/>
              <a:cs typeface="楷体" panose="02010609060101010101" pitchFamily="49" charset="-122"/>
            </a:endParaRPr>
          </a:p>
          <a:p>
            <a:endParaRPr lang="zh-CN" altLang="en-US" dirty="0">
              <a:latin typeface="楷体" panose="02010609060101010101" pitchFamily="49" charset="-122"/>
              <a:ea typeface="楷体" panose="02010609060101010101" pitchFamily="49" charset="-122"/>
              <a:cs typeface="楷体" panose="02010609060101010101" pitchFamily="49" charset="-122"/>
            </a:endParaRPr>
          </a:p>
          <a:p>
            <a:r>
              <a:rPr lang="zh-CN" altLang="en-US" dirty="0">
                <a:latin typeface="楷体" panose="02010609060101010101" pitchFamily="49" charset="-122"/>
                <a:ea typeface="楷体" panose="02010609060101010101" pitchFamily="49" charset="-122"/>
                <a:cs typeface="楷体" panose="02010609060101010101" pitchFamily="49" charset="-122"/>
              </a:rPr>
              <a:t>物理成像系统</a:t>
            </a:r>
            <a:endParaRPr lang="en-US" altLang="zh-CN" dirty="0">
              <a:latin typeface="楷体" panose="02010609060101010101" pitchFamily="49" charset="-122"/>
              <a:ea typeface="楷体" panose="02010609060101010101" pitchFamily="49" charset="-122"/>
              <a:cs typeface="楷体" panose="02010609060101010101" pitchFamily="49" charset="-122"/>
            </a:endParaRPr>
          </a:p>
          <a:p>
            <a:pPr lvl="1"/>
            <a:r>
              <a:rPr lang="zh-CN" altLang="en-US" dirty="0">
                <a:latin typeface="楷体" panose="02010609060101010101" pitchFamily="49" charset="-122"/>
                <a:ea typeface="楷体" panose="02010609060101010101" pitchFamily="49" charset="-122"/>
                <a:cs typeface="楷体" panose="02010609060101010101" pitchFamily="49" charset="-122"/>
              </a:rPr>
              <a:t>照相机</a:t>
            </a:r>
            <a:endParaRPr lang="en-US" altLang="zh-CN" dirty="0">
              <a:latin typeface="楷体" panose="02010609060101010101" pitchFamily="49" charset="-122"/>
              <a:ea typeface="楷体" panose="02010609060101010101" pitchFamily="49" charset="-122"/>
              <a:cs typeface="楷体" panose="02010609060101010101" pitchFamily="49" charset="-122"/>
            </a:endParaRPr>
          </a:p>
          <a:p>
            <a:pPr lvl="1"/>
            <a:r>
              <a:rPr lang="zh-CN" altLang="en-US" dirty="0">
                <a:latin typeface="楷体" panose="02010609060101010101" pitchFamily="49" charset="-122"/>
                <a:ea typeface="楷体" panose="02010609060101010101" pitchFamily="49" charset="-122"/>
                <a:cs typeface="楷体" panose="02010609060101010101" pitchFamily="49" charset="-122"/>
              </a:rPr>
              <a:t>显微镜</a:t>
            </a:r>
            <a:endParaRPr lang="en-US" altLang="zh-CN" dirty="0">
              <a:latin typeface="楷体" panose="02010609060101010101" pitchFamily="49" charset="-122"/>
              <a:ea typeface="楷体" panose="02010609060101010101" pitchFamily="49" charset="-122"/>
              <a:cs typeface="楷体" panose="02010609060101010101" pitchFamily="49" charset="-122"/>
            </a:endParaRPr>
          </a:p>
          <a:p>
            <a:pPr lvl="1"/>
            <a:r>
              <a:rPr lang="zh-CN" altLang="en-US" dirty="0">
                <a:latin typeface="楷体" panose="02010609060101010101" pitchFamily="49" charset="-122"/>
                <a:ea typeface="楷体" panose="02010609060101010101" pitchFamily="49" charset="-122"/>
                <a:cs typeface="楷体" panose="02010609060101010101" pitchFamily="49" charset="-122"/>
              </a:rPr>
              <a:t>望远镜</a:t>
            </a:r>
            <a:endParaRPr lang="en-US" altLang="zh-CN" dirty="0">
              <a:latin typeface="楷体" panose="02010609060101010101" pitchFamily="49" charset="-122"/>
              <a:ea typeface="楷体" panose="02010609060101010101" pitchFamily="49" charset="-122"/>
              <a:cs typeface="楷体" panose="02010609060101010101" pitchFamily="49" charset="-122"/>
            </a:endParaRPr>
          </a:p>
          <a:p>
            <a:pPr lvl="1"/>
            <a:r>
              <a:rPr lang="zh-CN" altLang="en-US" dirty="0">
                <a:latin typeface="楷体" panose="02010609060101010101" pitchFamily="49" charset="-122"/>
                <a:ea typeface="楷体" panose="02010609060101010101" pitchFamily="49" charset="-122"/>
                <a:cs typeface="楷体" panose="02010609060101010101" pitchFamily="49" charset="-122"/>
              </a:rPr>
              <a:t>人类视觉系统 </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endParaRPr lang="zh-CN" altLang="en-US" dirty="0">
              <a:latin typeface="楷体" panose="02010609060101010101" pitchFamily="49" charset="-122"/>
              <a:ea typeface="楷体" panose="02010609060101010101" pitchFamily="49" charset="-122"/>
              <a:cs typeface="楷体" panose="02010609060101010101" pitchFamily="49" charset="-122"/>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3733800" y="2286000"/>
            <a:ext cx="4929554" cy="3200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计算机图像</a:t>
            </a:r>
            <a:endParaRPr lang="zh-CN" altLang="en-US" dirty="0">
              <a:latin typeface="楷体" panose="02010609060101010101" pitchFamily="49" charset="-122"/>
              <a:ea typeface="楷体" panose="02010609060101010101" pitchFamily="49" charset="-122"/>
            </a:endParaRPr>
          </a:p>
        </p:txBody>
      </p:sp>
      <p:sp>
        <p:nvSpPr>
          <p:cNvPr id="3" name="内容占位符 2"/>
          <p:cNvSpPr>
            <a:spLocks noGrp="1"/>
          </p:cNvSpPr>
          <p:nvPr>
            <p:ph idx="1"/>
          </p:nvPr>
        </p:nvSpPr>
        <p:spPr/>
        <p:txBody>
          <a:bodyPr/>
          <a:lstStyle/>
          <a:p>
            <a:r>
              <a:rPr lang="zh-CN" altLang="en-US" dirty="0">
                <a:latin typeface="楷体" panose="02010609060101010101" pitchFamily="49" charset="-122"/>
                <a:ea typeface="楷体" panose="02010609060101010101" pitchFamily="49" charset="-122"/>
                <a:cs typeface="楷体" panose="02010609060101010101" pitchFamily="49" charset="-122"/>
              </a:rPr>
              <a:t>在计算机图形学中，图像的生成过程完全类似于照相机和人类视觉等物理成像系统</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endParaRPr lang="en-US" altLang="zh-CN" dirty="0">
              <a:latin typeface="楷体" panose="02010609060101010101" pitchFamily="49" charset="-122"/>
              <a:ea typeface="楷体" panose="02010609060101010101" pitchFamily="49" charset="-122"/>
              <a:cs typeface="楷体" panose="02010609060101010101" pitchFamily="49" charset="-122"/>
            </a:endParaRPr>
          </a:p>
          <a:p>
            <a:r>
              <a:rPr lang="zh-CN" altLang="en-US" dirty="0">
                <a:latin typeface="楷体" panose="02010609060101010101" pitchFamily="49" charset="-122"/>
                <a:ea typeface="楷体" panose="02010609060101010101" pitchFamily="49" charset="-122"/>
                <a:cs typeface="楷体" panose="02010609060101010101" pitchFamily="49" charset="-122"/>
              </a:rPr>
              <a:t>来源可以是不存在的 </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endParaRPr lang="zh-CN" altLang="en-US" dirty="0">
              <a:latin typeface="楷体" panose="02010609060101010101" pitchFamily="49" charset="-122"/>
              <a:ea typeface="楷体" panose="02010609060101010101" pitchFamily="49" charset="-122"/>
              <a:cs typeface="楷体" panose="02010609060101010101" pitchFamily="49" charset="-122"/>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4572000" y="3733800"/>
            <a:ext cx="3752850" cy="22479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lvl1pPr marL="24161750" indent="-24161750">
              <a:defRPr sz="2400">
                <a:solidFill>
                  <a:schemeClr val="tx1"/>
                </a:solidFill>
                <a:latin typeface="Times New Roman" panose="02020603050405020304" pitchFamily="18" charset="0"/>
                <a:ea typeface="MS PGothic" panose="020B0600070205080204" pitchFamily="34" charset="-128"/>
              </a:defRPr>
            </a:lvl1pPr>
            <a:lvl2pPr>
              <a:defRPr sz="2400">
                <a:solidFill>
                  <a:schemeClr val="tx1"/>
                </a:solidFill>
                <a:latin typeface="Times New Roman" panose="02020603050405020304" pitchFamily="18" charset="0"/>
                <a:ea typeface="MS PGothic" panose="020B0600070205080204" pitchFamily="34" charset="-128"/>
              </a:defRPr>
            </a:lvl2pPr>
            <a:lvl3pPr>
              <a:defRPr sz="2400">
                <a:solidFill>
                  <a:schemeClr val="tx1"/>
                </a:solidFill>
                <a:latin typeface="Times New Roman" panose="02020603050405020304" pitchFamily="18" charset="0"/>
                <a:ea typeface="MS PGothic" panose="020B0600070205080204" pitchFamily="34" charset="-128"/>
              </a:defRPr>
            </a:lvl3pPr>
            <a:lvl4pPr>
              <a:defRPr sz="2400">
                <a:solidFill>
                  <a:schemeClr val="tx1"/>
                </a:solidFill>
                <a:latin typeface="Times New Roman" panose="02020603050405020304" pitchFamily="18" charset="0"/>
                <a:ea typeface="MS PGothic" panose="020B0600070205080204" pitchFamily="34" charset="-128"/>
              </a:defRPr>
            </a:lvl4pPr>
            <a:lvl5pPr>
              <a:defRPr sz="24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lvl="1"/>
            <a:fld id="{D8E33893-2897-4010-B957-A2F39E489999}" type="slidenum">
              <a:rPr lang="es-ES" sz="1000">
                <a:latin typeface="Arial" panose="020B0604020202020204" pitchFamily="34" charset="0"/>
              </a:rPr>
            </a:fld>
            <a:endParaRPr lang="es-ES" sz="1000">
              <a:latin typeface="Arial" panose="020B0604020202020204" pitchFamily="34" charset="0"/>
            </a:endParaRPr>
          </a:p>
        </p:txBody>
      </p:sp>
      <p:sp>
        <p:nvSpPr>
          <p:cNvPr id="18435" name="Footer Placeholder 4"/>
          <p:cNvSpPr>
            <a:spLocks noGrp="1"/>
          </p:cNvSpPr>
          <p:nvPr>
            <p:ph type="ftr" sz="quarter" idx="4294967295"/>
          </p:nvPr>
        </p:nvSpPr>
        <p:spPr>
          <a:xfrm>
            <a:off x="457200" y="6400800"/>
            <a:ext cx="563880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37931725" indent="-37474525">
              <a:defRPr sz="2400">
                <a:solidFill>
                  <a:schemeClr val="tx1"/>
                </a:solidFill>
                <a:latin typeface="Times New Roman" panose="02020603050405020304" pitchFamily="18" charset="0"/>
                <a:ea typeface="MS PGothic" panose="020B0600070205080204" pitchFamily="34" charset="-128"/>
              </a:defRPr>
            </a:lvl2pPr>
            <a:lvl3pPr>
              <a:defRPr sz="2400">
                <a:solidFill>
                  <a:schemeClr val="tx1"/>
                </a:solidFill>
                <a:latin typeface="Times New Roman" panose="02020603050405020304" pitchFamily="18" charset="0"/>
                <a:ea typeface="MS PGothic" panose="020B0600070205080204" pitchFamily="34" charset="-128"/>
              </a:defRPr>
            </a:lvl3pPr>
            <a:lvl4pPr>
              <a:defRPr sz="2400">
                <a:solidFill>
                  <a:schemeClr val="tx1"/>
                </a:solidFill>
                <a:latin typeface="Times New Roman" panose="02020603050405020304" pitchFamily="18" charset="0"/>
                <a:ea typeface="MS PGothic" panose="020B0600070205080204" pitchFamily="34" charset="-128"/>
              </a:defRPr>
            </a:lvl4pPr>
            <a:lvl5pPr>
              <a:defRPr sz="24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zh-CN" sz="1400"/>
              <a:t>Angel: Interactive Computer Graphics5E © Addison-Wesley 2009</a:t>
            </a:r>
            <a:endParaRPr lang="en-US" altLang="zh-CN" sz="1400"/>
          </a:p>
        </p:txBody>
      </p:sp>
      <p:sp>
        <p:nvSpPr>
          <p:cNvPr id="18436" name="Rectangle 2"/>
          <p:cNvSpPr>
            <a:spLocks noGrp="1" noChangeArrowheads="1"/>
          </p:cNvSpPr>
          <p:nvPr>
            <p:ph type="title"/>
          </p:nvPr>
        </p:nvSpPr>
        <p:spPr>
          <a:xfrm>
            <a:off x="457200" y="304800"/>
            <a:ext cx="7772400" cy="1066800"/>
          </a:xfrm>
        </p:spPr>
        <p:txBody>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成像四要素</a:t>
            </a:r>
            <a:br>
              <a:rPr lang="en-US" altLang="zh-CN" dirty="0">
                <a:latin typeface="Times New Roman" panose="02020603050405020304" pitchFamily="18" charset="0"/>
                <a:ea typeface="楷体" panose="02010609060101010101" pitchFamily="49" charset="-122"/>
                <a:cs typeface="Times New Roman" panose="02020603050405020304" pitchFamily="18" charset="0"/>
              </a:rPr>
            </a:b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Elements of Image Formation</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8437" name="Rectangle 3"/>
          <p:cNvSpPr>
            <a:spLocks noGrp="1" noChangeArrowheads="1"/>
          </p:cNvSpPr>
          <p:nvPr>
            <p:ph type="body" idx="1"/>
          </p:nvPr>
        </p:nvSpPr>
        <p:spPr>
          <a:xfrm>
            <a:off x="457200" y="1524000"/>
            <a:ext cx="7772400" cy="4724400"/>
          </a:xfrm>
        </p:spPr>
        <p:txBody>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Objects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（对象，指几何形状）</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dirty="0">
                <a:latin typeface="Times New Roman" panose="02020603050405020304" pitchFamily="18" charset="0"/>
                <a:ea typeface="楷体" panose="02010609060101010101" pitchFamily="49" charset="-122"/>
                <a:cs typeface="Times New Roman" panose="02020603050405020304" pitchFamily="18" charset="0"/>
              </a:rPr>
              <a:t>Viewer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（观察者）</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dirty="0">
                <a:latin typeface="Times New Roman" panose="02020603050405020304" pitchFamily="18" charset="0"/>
                <a:ea typeface="楷体" panose="02010609060101010101" pitchFamily="49" charset="-122"/>
                <a:cs typeface="Times New Roman" panose="02020603050405020304" pitchFamily="18" charset="0"/>
              </a:rPr>
              <a:t>Light source(s)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（光源）</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dirty="0">
                <a:latin typeface="Times New Roman" panose="02020603050405020304" pitchFamily="18" charset="0"/>
                <a:ea typeface="楷体" panose="02010609060101010101" pitchFamily="49" charset="-122"/>
                <a:cs typeface="Times New Roman" panose="02020603050405020304" pitchFamily="18" charset="0"/>
              </a:rPr>
              <a:t>Attributes that govern how light interacts with the materials in the scene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（材质）</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dirty="0">
                <a:latin typeface="Times New Roman" panose="02020603050405020304" pitchFamily="18" charset="0"/>
                <a:ea typeface="楷体" panose="02010609060101010101" pitchFamily="49" charset="-122"/>
                <a:cs typeface="Times New Roman" panose="02020603050405020304" pitchFamily="18" charset="0"/>
              </a:rPr>
              <a:t>Note the independence of the objects, the viewer, and the light source(s)</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8438" name="Picture 5" descr="ftp://ftp.cs.unm.edu/pub/angel/BOOK/SECOND_EDITION/FIGURES/JPEG/an01f07.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16348" y="1524000"/>
            <a:ext cx="2471738"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对象（</a:t>
            </a:r>
            <a:r>
              <a:rPr lang="en-US" altLang="zh-CN" dirty="0">
                <a:latin typeface="Times New Roman" panose="02020603050405020304" pitchFamily="18" charset="0"/>
                <a:ea typeface="楷体" panose="02010609060101010101" pitchFamily="49" charset="-122"/>
                <a:cs typeface="Times New Roman" panose="02020603050405020304" pitchFamily="18" charset="0"/>
              </a:rPr>
              <a:t>Objects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内容占位符 2"/>
          <p:cNvSpPr>
            <a:spLocks noGrp="1"/>
          </p:cNvSpPr>
          <p:nvPr>
            <p:ph idx="1"/>
          </p:nvPr>
        </p:nvSpPr>
        <p:spPr/>
        <p:txBody>
          <a:bodyPr/>
          <a:lstStyle/>
          <a:p>
            <a:r>
              <a:rPr lang="zh-CN" altLang="en-US" dirty="0">
                <a:latin typeface="楷体" panose="02010609060101010101" pitchFamily="49" charset="-122"/>
                <a:ea typeface="楷体" panose="02010609060101010101" pitchFamily="49" charset="-122"/>
                <a:cs typeface="楷体" panose="02010609060101010101" pitchFamily="49" charset="-122"/>
              </a:rPr>
              <a:t>三维世界：人物、风景等</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r>
              <a:rPr lang="zh-CN" altLang="en-US" dirty="0">
                <a:latin typeface="楷体" panose="02010609060101010101" pitchFamily="49" charset="-122"/>
                <a:ea typeface="楷体" panose="02010609060101010101" pitchFamily="49" charset="-122"/>
                <a:cs typeface="楷体" panose="02010609060101010101" pitchFamily="49" charset="-122"/>
              </a:rPr>
              <a:t>计算机图形学</a:t>
            </a:r>
            <a:endParaRPr lang="en-US" altLang="zh-CN" dirty="0">
              <a:latin typeface="楷体" panose="02010609060101010101" pitchFamily="49" charset="-122"/>
              <a:ea typeface="楷体" panose="02010609060101010101" pitchFamily="49" charset="-122"/>
              <a:cs typeface="楷体" panose="02010609060101010101" pitchFamily="49" charset="-122"/>
            </a:endParaRPr>
          </a:p>
          <a:p>
            <a:pPr lvl="1"/>
            <a:r>
              <a:rPr lang="zh-CN" altLang="en-US" dirty="0">
                <a:latin typeface="楷体" panose="02010609060101010101" pitchFamily="49" charset="-122"/>
                <a:ea typeface="楷体" panose="02010609060101010101" pitchFamily="49" charset="-122"/>
                <a:cs typeface="楷体" panose="02010609060101010101" pitchFamily="49" charset="-122"/>
              </a:rPr>
              <a:t>虚拟</a:t>
            </a:r>
            <a:r>
              <a:rPr lang="en-US" altLang="zh-CN" dirty="0">
                <a:latin typeface="楷体" panose="02010609060101010101" pitchFamily="49" charset="-122"/>
                <a:ea typeface="楷体" panose="02010609060101010101" pitchFamily="49" charset="-122"/>
                <a:cs typeface="楷体" panose="02010609060101010101" pitchFamily="49" charset="-122"/>
              </a:rPr>
              <a:t>/</a:t>
            </a:r>
            <a:r>
              <a:rPr lang="zh-CN" altLang="en-US" dirty="0">
                <a:latin typeface="楷体" panose="02010609060101010101" pitchFamily="49" charset="-122"/>
                <a:ea typeface="楷体" panose="02010609060101010101" pitchFamily="49" charset="-122"/>
                <a:cs typeface="楷体" panose="02010609060101010101" pitchFamily="49" charset="-122"/>
              </a:rPr>
              <a:t>人造对象：通过点、线和多边形等几何图元来构造对象 </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endParaRPr lang="zh-CN" altLang="en-US" dirty="0">
              <a:latin typeface="楷体" panose="02010609060101010101" pitchFamily="49" charset="-122"/>
              <a:ea typeface="楷体" panose="02010609060101010101" pitchFamily="49" charset="-122"/>
              <a:cs typeface="楷体" panose="02010609060101010101" pitchFamily="49" charset="-122"/>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990600" y="4019550"/>
            <a:ext cx="6838950" cy="24955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Times New Roman" panose="02020603050405020304" pitchFamily="18" charset="0"/>
                <a:ea typeface="楷体" panose="02010609060101010101" pitchFamily="49" charset="-122"/>
                <a:cs typeface="Times New Roman" panose="02020603050405020304" pitchFamily="18" charset="0"/>
              </a:rPr>
              <a:t>观察者</a:t>
            </a:r>
            <a:r>
              <a:rPr lang="en-US" altLang="zh-CN" b="0" dirty="0">
                <a:latin typeface="Times New Roman" panose="02020603050405020304" pitchFamily="18" charset="0"/>
                <a:ea typeface="楷体" panose="02010609060101010101" pitchFamily="49" charset="-122"/>
                <a:cs typeface="Times New Roman" panose="02020603050405020304" pitchFamily="18" charset="0"/>
              </a:rPr>
              <a:t>(Viewer)</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内容占位符 2"/>
          <p:cNvSpPr>
            <a:spLocks noGrp="1"/>
          </p:cNvSpPr>
          <p:nvPr>
            <p:ph idx="1"/>
          </p:nvPr>
        </p:nvSpPr>
        <p:spPr/>
        <p:txBody>
          <a:bodyPr/>
          <a:lstStyle/>
          <a:p>
            <a:r>
              <a:rPr lang="zh-CN" altLang="en-US" dirty="0">
                <a:latin typeface="楷体" panose="02010609060101010101" pitchFamily="49" charset="-122"/>
                <a:ea typeface="楷体" panose="02010609060101010101" pitchFamily="49" charset="-122"/>
                <a:cs typeface="楷体" panose="02010609060101010101" pitchFamily="49" charset="-122"/>
              </a:rPr>
              <a:t>观察者观察对象，生成对象的图像</a:t>
            </a:r>
            <a:endParaRPr lang="en-US" altLang="zh-CN" dirty="0">
              <a:latin typeface="楷体" panose="02010609060101010101" pitchFamily="49" charset="-122"/>
              <a:ea typeface="楷体" panose="02010609060101010101" pitchFamily="49" charset="-122"/>
              <a:cs typeface="楷体" panose="02010609060101010101" pitchFamily="49" charset="-122"/>
            </a:endParaRPr>
          </a:p>
          <a:p>
            <a:pPr lvl="1"/>
            <a:r>
              <a:rPr lang="zh-CN" altLang="en-US" dirty="0">
                <a:latin typeface="楷体" panose="02010609060101010101" pitchFamily="49" charset="-122"/>
                <a:ea typeface="楷体" panose="02010609060101010101" pitchFamily="49" charset="-122"/>
                <a:cs typeface="楷体" panose="02010609060101010101" pitchFamily="49" charset="-122"/>
              </a:rPr>
              <a:t>人：成像在视网膜</a:t>
            </a:r>
            <a:endParaRPr lang="en-US" altLang="zh-CN" dirty="0">
              <a:latin typeface="楷体" panose="02010609060101010101" pitchFamily="49" charset="-122"/>
              <a:ea typeface="楷体" panose="02010609060101010101" pitchFamily="49" charset="-122"/>
              <a:cs typeface="楷体" panose="02010609060101010101" pitchFamily="49" charset="-122"/>
            </a:endParaRPr>
          </a:p>
          <a:p>
            <a:pPr lvl="1"/>
            <a:r>
              <a:rPr lang="zh-CN" altLang="en-US" dirty="0">
                <a:latin typeface="楷体" panose="02010609060101010101" pitchFamily="49" charset="-122"/>
                <a:ea typeface="楷体" panose="02010609060101010101" pitchFamily="49" charset="-122"/>
                <a:cs typeface="楷体" panose="02010609060101010101" pitchFamily="49" charset="-122"/>
              </a:rPr>
              <a:t>照相机：成像在底片</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endParaRPr lang="en-US" altLang="zh-CN" dirty="0">
              <a:latin typeface="楷体" panose="02010609060101010101" pitchFamily="49" charset="-122"/>
              <a:ea typeface="楷体" panose="02010609060101010101" pitchFamily="49" charset="-122"/>
              <a:cs typeface="楷体" panose="02010609060101010101" pitchFamily="49" charset="-122"/>
            </a:endParaRPr>
          </a:p>
          <a:p>
            <a:endParaRPr lang="zh-CN" altLang="en-US" dirty="0">
              <a:latin typeface="楷体" panose="02010609060101010101" pitchFamily="49" charset="-122"/>
              <a:ea typeface="楷体" panose="02010609060101010101" pitchFamily="49" charset="-122"/>
              <a:cs typeface="楷体" panose="02010609060101010101" pitchFamily="49" charset="-122"/>
            </a:endParaRPr>
          </a:p>
          <a:p>
            <a:r>
              <a:rPr lang="zh-CN" altLang="en-US" dirty="0">
                <a:latin typeface="楷体" panose="02010609060101010101" pitchFamily="49" charset="-122"/>
                <a:ea typeface="楷体" panose="02010609060101010101" pitchFamily="49" charset="-122"/>
                <a:cs typeface="楷体" panose="02010609060101010101" pitchFamily="49" charset="-122"/>
              </a:rPr>
              <a:t>对象独立于观察者</a:t>
            </a:r>
            <a:endParaRPr lang="en-US" altLang="zh-CN" dirty="0">
              <a:latin typeface="楷体" panose="02010609060101010101" pitchFamily="49" charset="-122"/>
              <a:ea typeface="楷体" panose="02010609060101010101" pitchFamily="49" charset="-122"/>
              <a:cs typeface="楷体" panose="02010609060101010101" pitchFamily="49" charset="-122"/>
            </a:endParaRPr>
          </a:p>
          <a:p>
            <a:pPr lvl="1"/>
            <a:r>
              <a:rPr lang="zh-CN" altLang="en-US" dirty="0">
                <a:latin typeface="楷体" panose="02010609060101010101" pitchFamily="49" charset="-122"/>
                <a:ea typeface="楷体" panose="02010609060101010101" pitchFamily="49" charset="-122"/>
                <a:cs typeface="楷体" panose="02010609060101010101" pitchFamily="49" charset="-122"/>
              </a:rPr>
              <a:t>对同一对象，不同观察者会看到不同的图像</a:t>
            </a:r>
            <a:endParaRPr lang="en-US" altLang="zh-CN" dirty="0">
              <a:latin typeface="楷体" panose="02010609060101010101" pitchFamily="49" charset="-122"/>
              <a:ea typeface="楷体" panose="02010609060101010101" pitchFamily="49" charset="-122"/>
              <a:cs typeface="楷体" panose="02010609060101010101" pitchFamily="49" charset="-122"/>
            </a:endParaRPr>
          </a:p>
          <a:p>
            <a:pPr lvl="1"/>
            <a:r>
              <a:rPr lang="zh-CN" altLang="en-US" dirty="0">
                <a:latin typeface="楷体" panose="02010609060101010101" pitchFamily="49" charset="-122"/>
                <a:ea typeface="楷体" panose="02010609060101010101" pitchFamily="49" charset="-122"/>
                <a:cs typeface="楷体" panose="02010609060101010101" pitchFamily="49" charset="-122"/>
              </a:rPr>
              <a:t>横看成岭侧成峰，远近高低各不同 </a:t>
            </a:r>
            <a:endParaRPr lang="zh-CN" altLang="en-US" dirty="0">
              <a:latin typeface="楷体" panose="02010609060101010101" pitchFamily="49" charset="-122"/>
              <a:ea typeface="楷体" panose="02010609060101010101" pitchFamily="49" charset="-122"/>
              <a:cs typeface="楷体" panose="02010609060101010101" pitchFamily="49" charset="-122"/>
            </a:endParaRPr>
          </a:p>
          <a:p>
            <a:endParaRPr lang="zh-CN" altLang="en-US" dirty="0">
              <a:latin typeface="楷体" panose="02010609060101010101" pitchFamily="49" charset="-122"/>
              <a:ea typeface="楷体" panose="02010609060101010101" pitchFamily="49" charset="-122"/>
              <a:cs typeface="楷体" panose="02010609060101010101" pitchFamily="49" charset="-122"/>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5138057" y="2057400"/>
            <a:ext cx="2971800" cy="27241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楷体" panose="02010609060101010101" pitchFamily="49" charset="-122"/>
                <a:ea typeface="楷体" panose="02010609060101010101" pitchFamily="49" charset="-122"/>
                <a:cs typeface="楷体" panose="02010609060101010101" pitchFamily="49" charset="-122"/>
              </a:rPr>
              <a:t>对象与观察者的独立性 </a:t>
            </a:r>
            <a:endParaRPr lang="zh-CN" altLang="en-US" dirty="0">
              <a:latin typeface="楷体" panose="02010609060101010101" pitchFamily="49" charset="-122"/>
              <a:ea typeface="楷体" panose="02010609060101010101" pitchFamily="49" charset="-122"/>
              <a:cs typeface="楷体" panose="02010609060101010101" pitchFamily="49" charset="-122"/>
            </a:endParaRPr>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653143" y="1690687"/>
            <a:ext cx="7762875" cy="4391025"/>
          </a:xfrm>
          <a:prstGeom prst="rect">
            <a:avLst/>
          </a:prstGeom>
        </p:spPr>
      </p:pic>
    </p:spTree>
  </p:cSld>
  <p:clrMapOvr>
    <a:masterClrMapping/>
  </p:clrMapOvr>
</p:sld>
</file>

<file path=ppt/theme/theme1.xml><?xml version="1.0" encoding="utf-8"?>
<a:theme xmlns:a="http://schemas.openxmlformats.org/drawingml/2006/main" name="AngelICG02">
  <a:themeElements>
    <a:clrScheme name="AngelICG02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ngelICG0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spPr>
      <a:bodyPr vert="horz" wrap="square" lIns="91440" tIns="45720" rIns="91440" bIns="45720" numCol="1" anchor="ctr" anchorCtr="1"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spPr>
      <a:bodyPr vert="horz" wrap="square" lIns="91440" tIns="45720" rIns="91440" bIns="45720" numCol="1" anchor="ctr" anchorCtr="1"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Times New Roman" panose="02020603050405020304" pitchFamily="18" charset="0"/>
          </a:defRPr>
        </a:defPPr>
      </a:lstStyle>
    </a:lnDef>
  </a:objectDefaults>
  <a:extraClrSchemeLst>
    <a:extraClrScheme>
      <a:clrScheme name="AngelICG02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ngelICG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AngelICG02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ngelICG02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ngelICG02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ngelICG02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AngelICG02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C:\PPT\BOOK_LECTURE\AngelICG02.ppt</Template>
  <TotalTime>0</TotalTime>
  <Words>3718</Words>
  <Application>WPS 演示</Application>
  <PresentationFormat>全屏显示(4:3)</PresentationFormat>
  <Paragraphs>425</Paragraphs>
  <Slides>39</Slides>
  <Notes>2</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39</vt:i4>
      </vt:variant>
    </vt:vector>
  </HeadingPairs>
  <TitlesOfParts>
    <vt:vector size="54" baseType="lpstr">
      <vt:lpstr>Arial</vt:lpstr>
      <vt:lpstr>宋体</vt:lpstr>
      <vt:lpstr>Wingdings</vt:lpstr>
      <vt:lpstr>Times New Roman</vt:lpstr>
      <vt:lpstr>MS PGothic</vt:lpstr>
      <vt:lpstr>楷体_GB2312</vt:lpstr>
      <vt:lpstr>新宋体</vt:lpstr>
      <vt:lpstr>微软雅黑</vt:lpstr>
      <vt:lpstr>Arial Unicode MS</vt:lpstr>
      <vt:lpstr>楷体</vt:lpstr>
      <vt:lpstr>Times-Italic</vt:lpstr>
      <vt:lpstr>Segoe Print</vt:lpstr>
      <vt:lpstr>AngelICG02</vt:lpstr>
      <vt:lpstr>Photoshop.Image.13</vt:lpstr>
      <vt:lpstr>Photoshop.Image.13</vt:lpstr>
      <vt:lpstr>Introduction to Computer Graphics</vt:lpstr>
      <vt:lpstr>Contents</vt:lpstr>
      <vt:lpstr>Contents</vt:lpstr>
      <vt:lpstr>物理图像—图片 （Image）</vt:lpstr>
      <vt:lpstr>计算机图像</vt:lpstr>
      <vt:lpstr>成像四要素 （Elements of Image Formation）</vt:lpstr>
      <vt:lpstr>对象（Objects）</vt:lpstr>
      <vt:lpstr>观察者(Viewer)</vt:lpstr>
      <vt:lpstr>对象与观察者的独立性 </vt:lpstr>
      <vt:lpstr>光（Lights）</vt:lpstr>
      <vt:lpstr>光（Lights）</vt:lpstr>
      <vt:lpstr>Visible Light（可见光）</vt:lpstr>
      <vt:lpstr>Material（材质）</vt:lpstr>
      <vt:lpstr>Models of Image Formation (成像模型）</vt:lpstr>
      <vt:lpstr>跟踪光线 （Ray Tracing）</vt:lpstr>
      <vt:lpstr>光线跟踪原理</vt:lpstr>
      <vt:lpstr>光线跟踪效果</vt:lpstr>
      <vt:lpstr>Contents</vt:lpstr>
      <vt:lpstr>物理成像系统</vt:lpstr>
      <vt:lpstr>人类视觉系统</vt:lpstr>
      <vt:lpstr>感光细胞</vt:lpstr>
      <vt:lpstr>强度和亮度</vt:lpstr>
      <vt:lpstr>视锥细胞的感知曲线</vt:lpstr>
      <vt:lpstr>三色理论</vt:lpstr>
      <vt:lpstr>加色系统与及减色系统</vt:lpstr>
      <vt:lpstr>CRT显示器原理</vt:lpstr>
      <vt:lpstr>LCD显示器原理</vt:lpstr>
      <vt:lpstr>照相装置</vt:lpstr>
      <vt:lpstr>针孔照相机 （pinhole camera）</vt:lpstr>
      <vt:lpstr>针孔照相机 （pinhole camera）</vt:lpstr>
      <vt:lpstr>缺点</vt:lpstr>
      <vt:lpstr>Contents</vt:lpstr>
      <vt:lpstr>基于针孔相机模型的虚拟相机</vt:lpstr>
      <vt:lpstr>虚拟相机若干要素</vt:lpstr>
      <vt:lpstr>虚拟相机若干要素</vt:lpstr>
      <vt:lpstr>优势</vt:lpstr>
      <vt:lpstr>全局与局部光照 Global Illumination and Local Illumination </vt:lpstr>
      <vt:lpstr>全局与局部光照 Global Illumination and Local Illumination </vt:lpstr>
      <vt:lpstr>光线跟踪方法的不足之处</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ming</dc:creator>
  <cp:lastModifiedBy>vcg.at.xmu</cp:lastModifiedBy>
  <cp:revision>138</cp:revision>
  <dcterms:created xsi:type="dcterms:W3CDTF">2011-07-24T21:10:00Z</dcterms:created>
  <dcterms:modified xsi:type="dcterms:W3CDTF">2022-02-28T01:56:35Z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187FE0F81D9545F2B8BDF33064220BBD</vt:lpwstr>
  </property>
  <property fmtid="{D5CDD505-2E9C-101B-9397-08002B2CF9AE}" pid="3" name="KSOProductBuildVer">
    <vt:lpwstr>2052-11.1.0.11035</vt:lpwstr>
  </property>
</Properties>
</file>